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92" r:id="rId6"/>
    <p:sldId id="261" r:id="rId7"/>
    <p:sldId id="263" r:id="rId8"/>
    <p:sldId id="285" r:id="rId9"/>
    <p:sldId id="294" r:id="rId10"/>
    <p:sldId id="293" r:id="rId11"/>
    <p:sldId id="296" r:id="rId12"/>
    <p:sldId id="297" r:id="rId13"/>
    <p:sldId id="295" r:id="rId14"/>
    <p:sldId id="298" r:id="rId15"/>
    <p:sldId id="299" r:id="rId16"/>
    <p:sldId id="300" r:id="rId17"/>
    <p:sldId id="290" r:id="rId18"/>
    <p:sldId id="291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A9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5" d="100"/>
          <a:sy n="85" d="100"/>
        </p:scale>
        <p:origin x="3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5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4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1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6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5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13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0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77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46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5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46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0.jpg"/><Relationship Id="rId7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svg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6.png"/><Relationship Id="rId5" Type="http://schemas.openxmlformats.org/officeDocument/2006/relationships/image" Target="../media/image25.png"/><Relationship Id="rId10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sv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sv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meo.com/1059497337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5763828" y="1350947"/>
            <a:ext cx="3673204" cy="5507053"/>
          </a:xfrm>
          <a:custGeom>
            <a:avLst/>
            <a:gdLst/>
            <a:ahLst/>
            <a:cxnLst/>
            <a:rect l="l" t="t" r="r" b="b"/>
            <a:pathLst>
              <a:path w="5509806" h="8260579">
                <a:moveTo>
                  <a:pt x="0" y="0"/>
                </a:moveTo>
                <a:lnTo>
                  <a:pt x="5509806" y="0"/>
                </a:lnTo>
                <a:lnTo>
                  <a:pt x="5509806" y="8260579"/>
                </a:lnTo>
                <a:lnTo>
                  <a:pt x="0" y="8260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" name="AutoShape 2"/>
          <p:cNvSpPr/>
          <p:nvPr/>
        </p:nvSpPr>
        <p:spPr>
          <a:xfrm>
            <a:off x="444500" y="842433"/>
            <a:ext cx="113030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8712315" y="2980266"/>
            <a:ext cx="2703014" cy="3877733"/>
          </a:xfrm>
          <a:custGeom>
            <a:avLst/>
            <a:gdLst/>
            <a:ahLst/>
            <a:cxnLst/>
            <a:rect l="l" t="t" r="r" b="b"/>
            <a:pathLst>
              <a:path w="4156267" h="6240642">
                <a:moveTo>
                  <a:pt x="0" y="0"/>
                </a:moveTo>
                <a:lnTo>
                  <a:pt x="4156267" y="0"/>
                </a:lnTo>
                <a:lnTo>
                  <a:pt x="4156267" y="6240642"/>
                </a:lnTo>
                <a:lnTo>
                  <a:pt x="0" y="6240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437568" y="2189815"/>
            <a:ext cx="5651500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6233"/>
              </a:lnSpc>
            </a:pPr>
            <a:r>
              <a:rPr lang="es-ES" sz="5666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Larumbe Danza: </a:t>
            </a:r>
          </a:p>
          <a:p>
            <a:pPr defTabSz="609630">
              <a:lnSpc>
                <a:spcPts val="6233"/>
              </a:lnSpc>
            </a:pPr>
            <a:r>
              <a:rPr lang="es-ES" sz="5666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Aniversario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4500" y="3937412"/>
            <a:ext cx="4741173" cy="384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3173"/>
              </a:lnSpc>
              <a:spcBef>
                <a:spcPct val="0"/>
              </a:spcBef>
            </a:pPr>
            <a:r>
              <a:rPr lang="en-US" sz="2266" dirty="0">
                <a:solidFill>
                  <a:srgbClr val="DCA92D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</a:t>
            </a:r>
            <a:r>
              <a:rPr lang="en-US" sz="2266" dirty="0" err="1">
                <a:solidFill>
                  <a:srgbClr val="DCA92D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Residente</a:t>
            </a:r>
            <a:r>
              <a:rPr lang="en-US" sz="2266" dirty="0">
                <a:solidFill>
                  <a:srgbClr val="DCA92D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en </a:t>
            </a:r>
            <a:r>
              <a:rPr lang="en-US" sz="2266" dirty="0" err="1">
                <a:solidFill>
                  <a:srgbClr val="DCA92D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Coslada</a:t>
            </a:r>
            <a:endParaRPr lang="en-US" sz="2266" dirty="0">
              <a:solidFill>
                <a:srgbClr val="DCA92D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4500" y="463550"/>
            <a:ext cx="1244570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1400"/>
              </a:lnSpc>
            </a:pPr>
            <a:r>
              <a:rPr lang="en-US" sz="1400" b="1" dirty="0">
                <a:solidFill>
                  <a:srgbClr val="DCA92D"/>
                </a:solidFill>
                <a:latin typeface="TT Interphases Bold"/>
                <a:ea typeface="Tahoma" panose="020B0604030504040204" pitchFamily="34" charset="0"/>
                <a:cs typeface="Tahoma" panose="020B0604030504040204" pitchFamily="34" charset="0"/>
                <a:sym typeface="TT Interphases Bold"/>
              </a:rPr>
              <a:t>ANIVERSARIO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6BE9A70C-32CC-4A4B-A1C8-6F8F3BC76261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A4F69E6E-4AD3-4CFC-9EE3-BE1D71A68BAA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15E16CF6-1C19-406A-99FB-A9BE2ECEC158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9" name="Picture 4" descr="Home - Fundación SGAE">
            <a:extLst>
              <a:ext uri="{FF2B5EF4-FFF2-40B4-BE49-F238E27FC236}">
                <a16:creationId xmlns:a16="http://schemas.microsoft.com/office/drawing/2014/main" id="{129660EA-23B4-44A3-AD79-8A9CB359A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500" y="482600"/>
            <a:ext cx="9659056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Rueda de </a:t>
            </a: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prensa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- 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Larumbe Danza</a:t>
            </a:r>
            <a:endParaRPr lang="en-US" sz="4400" dirty="0">
              <a:solidFill>
                <a:srgbClr val="DCA9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4500" y="2702635"/>
            <a:ext cx="5225666" cy="331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b="1" dirty="0">
                <a:solidFill>
                  <a:srgbClr val="DCDCDC"/>
                </a:solidFill>
                <a:latin typeface="TT Interphases"/>
                <a:sym typeface="TT Interphases"/>
              </a:rPr>
              <a:t>Embajada del Ecuador en España, </a:t>
            </a:r>
            <a:endParaRPr lang="en-US" b="1" dirty="0">
              <a:solidFill>
                <a:srgbClr val="DCDCDC"/>
              </a:solidFill>
              <a:latin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n-US" sz="1400" dirty="0">
                <a:solidFill>
                  <a:srgbClr val="DCDCDC"/>
                </a:solidFill>
                <a:latin typeface="TT Interphases"/>
                <a:sym typeface="TT Interphases"/>
              </a:rPr>
              <a:t>Dª. Wilma Piedad Andrade Muñoz, (</a:t>
            </a:r>
            <a:r>
              <a:rPr lang="es-ES" sz="1400" dirty="0">
                <a:solidFill>
                  <a:srgbClr val="DCDCDC"/>
                </a:solidFill>
                <a:latin typeface="TT Interphases"/>
                <a:sym typeface="TT Interphases"/>
              </a:rPr>
              <a:t>Embajadora</a:t>
            </a:r>
            <a:r>
              <a:rPr lang="en-US" sz="1400" dirty="0">
                <a:solidFill>
                  <a:srgbClr val="DCDCDC"/>
                </a:solidFill>
                <a:latin typeface="TT Interphases"/>
                <a:sym typeface="TT Interphases"/>
              </a:rPr>
              <a:t>)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Director General de Cultura e </a:t>
            </a:r>
            <a:r>
              <a: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Industrias</a:t>
            </a: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Creativas</a:t>
            </a: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D. Manuel Lagos </a:t>
            </a:r>
            <a:r>
              <a:rPr lang="es-ES" sz="1400" dirty="0" err="1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Gismero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(Comunidad de Madrid)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Dirección General de Artes Escénicas y Música</a:t>
            </a: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,</a:t>
            </a:r>
          </a:p>
          <a:p>
            <a:pPr marL="151139" lvl="1" algn="ctr" defTabSz="609630">
              <a:lnSpc>
                <a:spcPts val="1960"/>
              </a:lnSpc>
            </a:pP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D.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Javier Monsalve (INAEM)</a:t>
            </a:r>
          </a:p>
          <a:p>
            <a:pPr marL="151139" lvl="1" algn="ctr" defTabSz="609630">
              <a:lnSpc>
                <a:spcPts val="1960"/>
              </a:lnSpc>
            </a:pPr>
            <a:endParaRPr lang="en-U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436889" lvl="1" indent="-285750" algn="ctr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s-ES" sz="18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Concejalía de Cultura y festejos de Ayto. de Coslada, </a:t>
            </a:r>
            <a:endParaRPr lang="en-U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Dª Emilia Escudero Amado, (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Concejala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7526" y="2452899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Invitados y portavoces</a:t>
            </a:r>
            <a:r>
              <a:rPr lang="en-U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:</a:t>
            </a:r>
          </a:p>
        </p:txBody>
      </p:sp>
      <p:sp>
        <p:nvSpPr>
          <p:cNvPr id="6" name="AutoShape 6"/>
          <p:cNvSpPr/>
          <p:nvPr/>
        </p:nvSpPr>
        <p:spPr>
          <a:xfrm>
            <a:off x="444500" y="2142756"/>
            <a:ext cx="5225666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5900567" y="2142756"/>
            <a:ext cx="6082255" cy="1270588"/>
            <a:chOff x="-2" y="12700"/>
            <a:chExt cx="12333155" cy="2541176"/>
          </a:xfrm>
        </p:grpSpPr>
        <p:sp>
          <p:nvSpPr>
            <p:cNvPr id="16" name="TextBox 16"/>
            <p:cNvSpPr txBox="1"/>
            <p:nvPr/>
          </p:nvSpPr>
          <p:spPr>
            <a:xfrm>
              <a:off x="0" y="1561424"/>
              <a:ext cx="12333153" cy="9924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n-U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Cía. Residente en Coslada, Larumbe Danza </a:t>
              </a:r>
            </a:p>
            <a:p>
              <a:pPr marL="151139" lvl="1" algn="ctr" defTabSz="609630">
                <a:lnSpc>
                  <a:spcPts val="1960"/>
                </a:lnSpc>
              </a:pP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Juan de Torres y Daniela Merlo (</a:t>
              </a:r>
              <a:r>
                <a:rPr lang="es-E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Directores</a:t>
              </a: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Compañía </a:t>
              </a: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Anfitriona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FE367926-E0DD-440A-9F85-FC1F206A638F}"/>
              </a:ext>
            </a:extLst>
          </p:cNvPr>
          <p:cNvSpPr txBox="1"/>
          <p:nvPr/>
        </p:nvSpPr>
        <p:spPr>
          <a:xfrm>
            <a:off x="444500" y="1224523"/>
            <a:ext cx="10951823" cy="82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4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22 de Septiembre 2026</a:t>
            </a:r>
          </a:p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16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10:00 horas </a:t>
            </a:r>
          </a:p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16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        Lugar:  Sala Manuel de Falla en el Palacio de Longoria (C/ Fernando VI, 4)</a:t>
            </a: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EA3F4611-9FCE-47D2-B833-7AE66138E235}"/>
              </a:ext>
            </a:extLst>
          </p:cNvPr>
          <p:cNvGrpSpPr/>
          <p:nvPr/>
        </p:nvGrpSpPr>
        <p:grpSpPr>
          <a:xfrm>
            <a:off x="6057062" y="3611942"/>
            <a:ext cx="5532608" cy="1746653"/>
            <a:chOff x="-2" y="12700"/>
            <a:chExt cx="12333155" cy="5624034"/>
          </a:xfrm>
        </p:grpSpPr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EEF4E0C0-7576-4E4B-A780-AEB9285A6386}"/>
                </a:ext>
              </a:extLst>
            </p:cNvPr>
            <p:cNvSpPr txBox="1"/>
            <p:nvPr/>
          </p:nvSpPr>
          <p:spPr>
            <a:xfrm>
              <a:off x="0" y="1561423"/>
              <a:ext cx="12333153" cy="40753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4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Concejalía de Cultura de Coslada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4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Con el apoyo: SGAE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4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Comunidad de Madrid 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400" b="1" dirty="0">
                  <a:solidFill>
                    <a:srgbClr val="DCDCDC"/>
                  </a:solidFill>
                  <a:latin typeface="TT Interphases"/>
                  <a:sym typeface="TT Interphases"/>
                </a:rPr>
                <a:t>INAEM</a:t>
              </a:r>
              <a:endParaRPr lang="es-ES" sz="1400" dirty="0"/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endParaRPr lang="es-E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1CAD94DF-C292-434A-9D7A-58F206E51662}"/>
                </a:ext>
              </a:extLst>
            </p:cNvPr>
            <p:cNvSpPr txBox="1"/>
            <p:nvPr/>
          </p:nvSpPr>
          <p:spPr>
            <a:xfrm>
              <a:off x="0" y="614047"/>
              <a:ext cx="11797526" cy="9429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00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Partner</a:t>
              </a:r>
              <a:r>
                <a:rPr lang="en-US" sz="2100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4" name="AutoShape 18">
              <a:extLst>
                <a:ext uri="{FF2B5EF4-FFF2-40B4-BE49-F238E27FC236}">
                  <a16:creationId xmlns:a16="http://schemas.microsoft.com/office/drawing/2014/main" id="{3F39CB94-4D08-4569-908E-DB7071AFF8F6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" name="Group 15">
            <a:extLst>
              <a:ext uri="{FF2B5EF4-FFF2-40B4-BE49-F238E27FC236}">
                <a16:creationId xmlns:a16="http://schemas.microsoft.com/office/drawing/2014/main" id="{0072EB92-02C3-4EC5-9A49-95B56CB2992C}"/>
              </a:ext>
            </a:extLst>
          </p:cNvPr>
          <p:cNvGrpSpPr/>
          <p:nvPr/>
        </p:nvGrpSpPr>
        <p:grpSpPr>
          <a:xfrm>
            <a:off x="5898453" y="5224004"/>
            <a:ext cx="6082255" cy="1030842"/>
            <a:chOff x="-2" y="12700"/>
            <a:chExt cx="12333155" cy="2061684"/>
          </a:xfrm>
        </p:grpSpPr>
        <p:sp>
          <p:nvSpPr>
            <p:cNvPr id="27" name="TextBox 16">
              <a:extLst>
                <a:ext uri="{FF2B5EF4-FFF2-40B4-BE49-F238E27FC236}">
                  <a16:creationId xmlns:a16="http://schemas.microsoft.com/office/drawing/2014/main" id="{3634E06B-38CB-4FC9-B85F-2467893BEAFF}"/>
                </a:ext>
              </a:extLst>
            </p:cNvPr>
            <p:cNvSpPr txBox="1"/>
            <p:nvPr/>
          </p:nvSpPr>
          <p:spPr>
            <a:xfrm>
              <a:off x="0" y="1561424"/>
              <a:ext cx="12333153" cy="512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Embajada del Ecuador en España</a:t>
              </a:r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C2F8534C-6B12-42A0-A1C4-9D25DE0AD3FA}"/>
                </a:ext>
              </a:extLst>
            </p:cNvPr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Colaboradores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9" name="AutoShape 18">
              <a:extLst>
                <a:ext uri="{FF2B5EF4-FFF2-40B4-BE49-F238E27FC236}">
                  <a16:creationId xmlns:a16="http://schemas.microsoft.com/office/drawing/2014/main" id="{EE309C71-505D-40FB-97ED-EE18001EED3E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864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44500" y="2702635"/>
            <a:ext cx="5225666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endParaRPr lang="en-U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44500" y="2142756"/>
            <a:ext cx="5225666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6733658" y="2086643"/>
            <a:ext cx="4683402" cy="1260941"/>
            <a:chOff x="-237448" y="12700"/>
            <a:chExt cx="12333153" cy="2521882"/>
          </a:xfrm>
        </p:grpSpPr>
        <p:sp>
          <p:nvSpPr>
            <p:cNvPr id="16" name="TextBox 16"/>
            <p:cNvSpPr txBox="1"/>
            <p:nvPr/>
          </p:nvSpPr>
          <p:spPr>
            <a:xfrm>
              <a:off x="-237448" y="1542130"/>
              <a:ext cx="12333153" cy="9924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36889" lvl="1" indent="-285750" defTabSz="609630">
                <a:lnSpc>
                  <a:spcPts val="1960"/>
                </a:lnSpc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Cía. Residente en Coslada, Larumbe Danza </a:t>
              </a:r>
            </a:p>
            <a:p>
              <a:pPr marL="151139" lvl="1" algn="ctr" defTabSz="609630">
                <a:lnSpc>
                  <a:spcPts val="1960"/>
                </a:lnSpc>
              </a:pP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Juan de Torres y Daniela Merlo (</a:t>
              </a:r>
              <a:r>
                <a:rPr lang="es-E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Directores</a:t>
              </a: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2680" y="50368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Compañía </a:t>
              </a: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Anfitriona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FE367926-E0DD-440A-9F85-FC1F206A638F}"/>
              </a:ext>
            </a:extLst>
          </p:cNvPr>
          <p:cNvSpPr txBox="1"/>
          <p:nvPr/>
        </p:nvSpPr>
        <p:spPr>
          <a:xfrm>
            <a:off x="3483167" y="1231463"/>
            <a:ext cx="5225666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4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de Septiembre 2026</a:t>
            </a:r>
            <a:endParaRPr lang="en-US" sz="2400" dirty="0">
              <a:solidFill>
                <a:schemeClr val="bg1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EA3F4611-9FCE-47D2-B833-7AE66138E235}"/>
              </a:ext>
            </a:extLst>
          </p:cNvPr>
          <p:cNvGrpSpPr/>
          <p:nvPr/>
        </p:nvGrpSpPr>
        <p:grpSpPr>
          <a:xfrm>
            <a:off x="6823826" y="3631593"/>
            <a:ext cx="4680347" cy="1030842"/>
            <a:chOff x="-2" y="12700"/>
            <a:chExt cx="12333155" cy="2061684"/>
          </a:xfrm>
        </p:grpSpPr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EEF4E0C0-7576-4E4B-A780-AEB9285A6386}"/>
                </a:ext>
              </a:extLst>
            </p:cNvPr>
            <p:cNvSpPr txBox="1"/>
            <p:nvPr/>
          </p:nvSpPr>
          <p:spPr>
            <a:xfrm>
              <a:off x="0" y="1561424"/>
              <a:ext cx="12333153" cy="512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51139" lvl="1" algn="ctr" defTabSz="609630">
                <a:lnSpc>
                  <a:spcPts val="1960"/>
                </a:lnSpc>
              </a:pPr>
              <a:endPara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1CAD94DF-C292-434A-9D7A-58F206E51662}"/>
                </a:ext>
              </a:extLst>
            </p:cNvPr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Partner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4" name="AutoShape 18">
              <a:extLst>
                <a:ext uri="{FF2B5EF4-FFF2-40B4-BE49-F238E27FC236}">
                  <a16:creationId xmlns:a16="http://schemas.microsoft.com/office/drawing/2014/main" id="{3F39CB94-4D08-4569-908E-DB7071AFF8F6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" name="Group 15">
            <a:extLst>
              <a:ext uri="{FF2B5EF4-FFF2-40B4-BE49-F238E27FC236}">
                <a16:creationId xmlns:a16="http://schemas.microsoft.com/office/drawing/2014/main" id="{0072EB92-02C3-4EC5-9A49-95B56CB2992C}"/>
              </a:ext>
            </a:extLst>
          </p:cNvPr>
          <p:cNvGrpSpPr/>
          <p:nvPr/>
        </p:nvGrpSpPr>
        <p:grpSpPr>
          <a:xfrm>
            <a:off x="6823826" y="5364956"/>
            <a:ext cx="4503066" cy="1030842"/>
            <a:chOff x="-2" y="12700"/>
            <a:chExt cx="12333155" cy="2061684"/>
          </a:xfrm>
        </p:grpSpPr>
        <p:sp>
          <p:nvSpPr>
            <p:cNvPr id="27" name="TextBox 16">
              <a:extLst>
                <a:ext uri="{FF2B5EF4-FFF2-40B4-BE49-F238E27FC236}">
                  <a16:creationId xmlns:a16="http://schemas.microsoft.com/office/drawing/2014/main" id="{3634E06B-38CB-4FC9-B85F-2467893BEAFF}"/>
                </a:ext>
              </a:extLst>
            </p:cNvPr>
            <p:cNvSpPr txBox="1"/>
            <p:nvPr/>
          </p:nvSpPr>
          <p:spPr>
            <a:xfrm>
              <a:off x="0" y="1561424"/>
              <a:ext cx="12333153" cy="512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Embajada de Ecuador en España</a:t>
              </a:r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C2F8534C-6B12-42A0-A1C4-9D25DE0AD3FA}"/>
                </a:ext>
              </a:extLst>
            </p:cNvPr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Colaboradores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9" name="AutoShape 18">
              <a:extLst>
                <a:ext uri="{FF2B5EF4-FFF2-40B4-BE49-F238E27FC236}">
                  <a16:creationId xmlns:a16="http://schemas.microsoft.com/office/drawing/2014/main" id="{EE309C71-505D-40FB-97ED-EE18001EED3E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FCEB8122-F29A-4CE1-8C75-30668CCAD680}"/>
              </a:ext>
            </a:extLst>
          </p:cNvPr>
          <p:cNvSpPr txBox="1"/>
          <p:nvPr/>
        </p:nvSpPr>
        <p:spPr>
          <a:xfrm>
            <a:off x="444499" y="3188558"/>
            <a:ext cx="5225665" cy="838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Horario: (pendiente de confirmar)</a:t>
            </a:r>
            <a:endParaRPr lang="es-ES" sz="1200" b="1" dirty="0">
              <a:solidFill>
                <a:srgbClr val="DCDCDC"/>
              </a:solidFill>
              <a:latin typeface="TT Interphases"/>
              <a:sym typeface="TT Interphases"/>
            </a:endParaRPr>
          </a:p>
          <a:p>
            <a:pPr marL="151139" lvl="1" algn="just" defTabSz="609630">
              <a:lnSpc>
                <a:spcPts val="1960"/>
              </a:lnSpc>
            </a:pPr>
            <a:r>
              <a:rPr lang="es-ES" sz="1200" b="1" dirty="0">
                <a:solidFill>
                  <a:srgbClr val="DCDCDC"/>
                </a:solidFill>
                <a:latin typeface="TT Interphases"/>
                <a:sym typeface="TT Interphases"/>
              </a:rPr>
              <a:t>Lugar: </a:t>
            </a: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en la Sede del Conservatorio Superior de Danza María de Ávila, </a:t>
            </a:r>
            <a:r>
              <a:rPr lang="es-ES" sz="1200" dirty="0">
                <a:solidFill>
                  <a:schemeClr val="bg1"/>
                </a:solidFill>
                <a:latin typeface="TT Interphases"/>
                <a:sym typeface="TT Interphases"/>
              </a:rPr>
              <a:t>(Eva López </a:t>
            </a:r>
            <a:r>
              <a:rPr lang="es-ES" sz="1200" dirty="0" err="1">
                <a:solidFill>
                  <a:schemeClr val="bg1"/>
                </a:solidFill>
                <a:latin typeface="TT Interphases"/>
                <a:sym typeface="TT Interphases"/>
              </a:rPr>
              <a:t>Crevillén</a:t>
            </a:r>
            <a:r>
              <a:rPr lang="es-ES" sz="1200" dirty="0">
                <a:solidFill>
                  <a:schemeClr val="bg1"/>
                </a:solidFill>
                <a:latin typeface="TT Interphases"/>
                <a:sym typeface="TT Interphases"/>
              </a:rPr>
              <a:t>, Directora)</a:t>
            </a: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.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CA8AE6A-7945-4CE7-8897-7E19B9ADA4D5}"/>
              </a:ext>
            </a:extLst>
          </p:cNvPr>
          <p:cNvSpPr txBox="1"/>
          <p:nvPr/>
        </p:nvSpPr>
        <p:spPr>
          <a:xfrm>
            <a:off x="6766444" y="4284246"/>
            <a:ext cx="4680346" cy="1364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Concejalía de Cultura de Coslada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 el apoyo: SGAE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Comunidad de Madrid 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sym typeface="TT Interphases"/>
              </a:rPr>
              <a:t>INAEM</a:t>
            </a:r>
            <a:endParaRPr lang="es-ES" sz="1600" dirty="0"/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sz="1600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54529AC-A6FC-1398-1772-A53884714BEB}"/>
              </a:ext>
            </a:extLst>
          </p:cNvPr>
          <p:cNvSpPr txBox="1"/>
          <p:nvPr/>
        </p:nvSpPr>
        <p:spPr>
          <a:xfrm>
            <a:off x="489580" y="2188216"/>
            <a:ext cx="5225666" cy="26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240"/>
              </a:lnSpc>
              <a:spcBef>
                <a:spcPct val="0"/>
              </a:spcBef>
            </a:pPr>
            <a:r>
              <a:rPr lang="es-ES" sz="1600" b="1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Por la mañana    </a:t>
            </a:r>
            <a:r>
              <a:rPr lang="es-ES" sz="1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(Pendiente)      </a:t>
            </a: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5C722DE6-F597-779D-6ED6-CD3397D34636}"/>
              </a:ext>
            </a:extLst>
          </p:cNvPr>
          <p:cNvSpPr txBox="1"/>
          <p:nvPr/>
        </p:nvSpPr>
        <p:spPr>
          <a:xfrm>
            <a:off x="397569" y="4682935"/>
            <a:ext cx="5171651" cy="496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36889" lvl="1" indent="-285750" algn="just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Master </a:t>
            </a:r>
            <a:r>
              <a:rPr lang="es-ES" sz="1200" b="1" dirty="0" err="1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Class</a:t>
            </a:r>
            <a:r>
              <a:rPr lang="es-ES" sz="12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impartida por Jorge Alcolea, </a:t>
            </a: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(Director de la </a:t>
            </a:r>
            <a:r>
              <a:rPr lang="en-U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Nacional de Ecuador)</a:t>
            </a:r>
            <a:endParaRPr lang="es-ES" sz="12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C0ADA222-0322-04F6-2C77-58F80A0CBDCE}"/>
              </a:ext>
            </a:extLst>
          </p:cNvPr>
          <p:cNvSpPr txBox="1"/>
          <p:nvPr/>
        </p:nvSpPr>
        <p:spPr>
          <a:xfrm>
            <a:off x="397569" y="4560657"/>
            <a:ext cx="5207210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endParaRPr lang="en-US" sz="2133" dirty="0">
              <a:solidFill>
                <a:srgbClr val="DC9A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11" name="AutoShape 18">
            <a:extLst>
              <a:ext uri="{FF2B5EF4-FFF2-40B4-BE49-F238E27FC236}">
                <a16:creationId xmlns:a16="http://schemas.microsoft.com/office/drawing/2014/main" id="{AB47D0D3-5466-C1E8-06D7-196DBB4A628F}"/>
              </a:ext>
            </a:extLst>
          </p:cNvPr>
          <p:cNvSpPr/>
          <p:nvPr/>
        </p:nvSpPr>
        <p:spPr>
          <a:xfrm>
            <a:off x="397568" y="4259984"/>
            <a:ext cx="5207211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7C12760F-FF02-F2F6-4306-CA7795D59E2D}"/>
              </a:ext>
            </a:extLst>
          </p:cNvPr>
          <p:cNvSpPr txBox="1"/>
          <p:nvPr/>
        </p:nvSpPr>
        <p:spPr>
          <a:xfrm>
            <a:off x="568108" y="4290865"/>
            <a:ext cx="5225666" cy="2657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240"/>
              </a:lnSpc>
              <a:spcBef>
                <a:spcPct val="0"/>
              </a:spcBef>
            </a:pPr>
            <a:r>
              <a:rPr lang="es-ES" sz="1600" b="1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Por la tarde       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13E19B8-1090-4270-939B-07E3161C8002}"/>
              </a:ext>
            </a:extLst>
          </p:cNvPr>
          <p:cNvSpPr txBox="1"/>
          <p:nvPr/>
        </p:nvSpPr>
        <p:spPr>
          <a:xfrm>
            <a:off x="397568" y="5287777"/>
            <a:ext cx="5207210" cy="915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09630">
              <a:lnSpc>
                <a:spcPts val="2240"/>
              </a:lnSpc>
              <a:spcBef>
                <a:spcPct val="0"/>
              </a:spcBef>
            </a:pPr>
            <a:r>
              <a:rPr lang="es-ES" sz="1200" b="1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Horario:  </a:t>
            </a:r>
            <a:r>
              <a:rPr lang="es-ES" sz="1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19:30</a:t>
            </a:r>
            <a:endParaRPr lang="en-US" sz="1200" dirty="0">
              <a:solidFill>
                <a:schemeClr val="bg1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  <a:p>
            <a:pPr algn="just" defTabSz="609630">
              <a:lnSpc>
                <a:spcPts val="2240"/>
              </a:lnSpc>
              <a:spcBef>
                <a:spcPct val="0"/>
              </a:spcBef>
            </a:pPr>
            <a:r>
              <a:rPr lang="es-ES" sz="1200" b="1" dirty="0">
                <a:solidFill>
                  <a:schemeClr val="bg1"/>
                </a:solidFill>
                <a:latin typeface="TT Interphases"/>
                <a:ea typeface="Georgia Pro Condensed Light"/>
                <a:cs typeface="Georgia Pro Condensed Light"/>
                <a:sym typeface="Georgia Pro Condensed Light"/>
              </a:rPr>
              <a:t>Lugar:  </a:t>
            </a:r>
            <a:r>
              <a:rPr lang="es-ES" sz="1200" dirty="0">
                <a:solidFill>
                  <a:schemeClr val="bg1"/>
                </a:solidFill>
                <a:latin typeface="TT Interphases"/>
                <a:ea typeface="Georgia Pro Condensed Light"/>
                <a:cs typeface="Georgia Pro Condensed Light"/>
                <a:sym typeface="Georgia Pro Condensed Light"/>
              </a:rPr>
              <a:t>C. C. Antonio López (Av. de los Príncipes de España, 4, Sala de Danza de la 1ª Planta, 28823 Coslada, Madrid) </a:t>
            </a:r>
            <a:endParaRPr lang="en-US" sz="1200" dirty="0">
              <a:solidFill>
                <a:schemeClr val="bg1"/>
              </a:solidFill>
              <a:latin typeface="TT Interphases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37" name="TextBox 2">
            <a:extLst>
              <a:ext uri="{FF2B5EF4-FFF2-40B4-BE49-F238E27FC236}">
                <a16:creationId xmlns:a16="http://schemas.microsoft.com/office/drawing/2014/main" id="{3A313AF9-4ED7-413D-80DA-27702E0EAA76}"/>
              </a:ext>
            </a:extLst>
          </p:cNvPr>
          <p:cNvSpPr txBox="1"/>
          <p:nvPr/>
        </p:nvSpPr>
        <p:spPr>
          <a:xfrm>
            <a:off x="444500" y="482600"/>
            <a:ext cx="11536208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Master </a:t>
            </a:r>
            <a:r>
              <a:rPr lang="es-ES" sz="4400" dirty="0" err="1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Class</a:t>
            </a: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de Danza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Larumbe Danza</a:t>
            </a:r>
            <a:endParaRPr lang="en-US" sz="4400" dirty="0">
              <a:solidFill>
                <a:srgbClr val="DCA9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F46A0A2-CA63-4D73-9584-095E8FF5C14D}"/>
              </a:ext>
            </a:extLst>
          </p:cNvPr>
          <p:cNvSpPr txBox="1"/>
          <p:nvPr/>
        </p:nvSpPr>
        <p:spPr>
          <a:xfrm>
            <a:off x="444500" y="2542267"/>
            <a:ext cx="5270746" cy="581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6889" lvl="1" indent="-285750" algn="just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s-ES" sz="12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Master </a:t>
            </a:r>
            <a:r>
              <a:rPr lang="es-ES" sz="1200" b="1" dirty="0" err="1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Class</a:t>
            </a:r>
            <a:r>
              <a:rPr lang="es-ES" sz="12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impartida por Jorge Alcolea, </a:t>
            </a: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(Director de la </a:t>
            </a:r>
            <a:r>
              <a:rPr lang="en-U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Nacional de Ecuador)</a:t>
            </a:r>
            <a:endParaRPr lang="es-ES" sz="12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</p:spTree>
    <p:extLst>
      <p:ext uri="{BB962C8B-B14F-4D97-AF65-F5344CB8AC3E}">
        <p14:creationId xmlns:p14="http://schemas.microsoft.com/office/powerpoint/2010/main" val="366771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500" y="482600"/>
            <a:ext cx="11536208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Encuentro de Danza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Larumbe Danza</a:t>
            </a:r>
            <a:endParaRPr lang="en-US" sz="4400" dirty="0">
              <a:solidFill>
                <a:srgbClr val="DCA9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44500" y="2702635"/>
            <a:ext cx="5225666" cy="49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endParaRPr lang="en-U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97568" y="2285183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Encuentro de danza</a:t>
            </a:r>
            <a:endParaRPr lang="en-US" sz="2133" dirty="0">
              <a:solidFill>
                <a:srgbClr val="DC9A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44500" y="2142756"/>
            <a:ext cx="5225666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5900567" y="2142756"/>
            <a:ext cx="6082255" cy="1270588"/>
            <a:chOff x="-2" y="12700"/>
            <a:chExt cx="12333155" cy="2541176"/>
          </a:xfrm>
        </p:grpSpPr>
        <p:sp>
          <p:nvSpPr>
            <p:cNvPr id="16" name="TextBox 16"/>
            <p:cNvSpPr txBox="1"/>
            <p:nvPr/>
          </p:nvSpPr>
          <p:spPr>
            <a:xfrm>
              <a:off x="0" y="1561424"/>
              <a:ext cx="12333153" cy="9924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n-U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Cía. Residente en Coslada, Larumbe Danza </a:t>
              </a:r>
            </a:p>
            <a:p>
              <a:pPr marL="151139" lvl="1" algn="ctr" defTabSz="609630">
                <a:lnSpc>
                  <a:spcPts val="1960"/>
                </a:lnSpc>
              </a:pP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Juan de Torres y Daniela Merlo (</a:t>
              </a:r>
              <a:r>
                <a:rPr lang="es-E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Directores</a:t>
              </a: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Compañía </a:t>
              </a: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Anfitriona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FE367926-E0DD-440A-9F85-FC1F206A638F}"/>
              </a:ext>
            </a:extLst>
          </p:cNvPr>
          <p:cNvSpPr txBox="1"/>
          <p:nvPr/>
        </p:nvSpPr>
        <p:spPr>
          <a:xfrm>
            <a:off x="3483167" y="1414432"/>
            <a:ext cx="5225666" cy="547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3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de Septiembre 2026</a:t>
            </a:r>
          </a:p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16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18:00 horas</a:t>
            </a: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EA3F4611-9FCE-47D2-B833-7AE66138E235}"/>
              </a:ext>
            </a:extLst>
          </p:cNvPr>
          <p:cNvGrpSpPr/>
          <p:nvPr/>
        </p:nvGrpSpPr>
        <p:grpSpPr>
          <a:xfrm>
            <a:off x="6631096" y="4092558"/>
            <a:ext cx="4621197" cy="1619418"/>
            <a:chOff x="-2" y="12700"/>
            <a:chExt cx="12333155" cy="4155820"/>
          </a:xfrm>
        </p:grpSpPr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EEF4E0C0-7576-4E4B-A780-AEB9285A6386}"/>
                </a:ext>
              </a:extLst>
            </p:cNvPr>
            <p:cNvSpPr txBox="1"/>
            <p:nvPr/>
          </p:nvSpPr>
          <p:spPr>
            <a:xfrm>
              <a:off x="1" y="1561425"/>
              <a:ext cx="12333152" cy="26070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6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Concejalía de Cultura de Coslada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6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Con el apoyo: SGAE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600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Comunidad de Madrid </a:t>
              </a:r>
            </a:p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sz="1600" b="1" dirty="0">
                  <a:solidFill>
                    <a:srgbClr val="DCDCDC"/>
                  </a:solidFill>
                  <a:latin typeface="TT Interphases"/>
                  <a:sym typeface="TT Interphases"/>
                </a:rPr>
                <a:t>INAEM</a:t>
              </a:r>
              <a:endParaRPr lang="es-ES" sz="1600" dirty="0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1CAD94DF-C292-434A-9D7A-58F206E51662}"/>
                </a:ext>
              </a:extLst>
            </p:cNvPr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Partner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4" name="AutoShape 18">
              <a:extLst>
                <a:ext uri="{FF2B5EF4-FFF2-40B4-BE49-F238E27FC236}">
                  <a16:creationId xmlns:a16="http://schemas.microsoft.com/office/drawing/2014/main" id="{3F39CB94-4D08-4569-908E-DB7071AFF8F6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08B6123F-B754-4A08-BCE0-963D1418C5D2}"/>
              </a:ext>
            </a:extLst>
          </p:cNvPr>
          <p:cNvSpPr txBox="1"/>
          <p:nvPr/>
        </p:nvSpPr>
        <p:spPr>
          <a:xfrm>
            <a:off x="-90438" y="3494093"/>
            <a:ext cx="3758795" cy="4435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1139" lvl="1" algn="ctr" defTabSz="609630">
              <a:lnSpc>
                <a:spcPts val="1960"/>
              </a:lnSpc>
            </a:pPr>
            <a:endParaRPr lang="es-ES" sz="1600" dirty="0">
              <a:solidFill>
                <a:schemeClr val="bg1"/>
              </a:solidFill>
              <a:latin typeface="TT Interphases"/>
              <a:ea typeface="Times New Roman" panose="02020603050405020304" pitchFamily="18" charset="0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6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</a:rPr>
              <a:t>  </a:t>
            </a:r>
            <a:r>
              <a:rPr lang="es-ES" sz="1600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Invitados y portavoces</a:t>
            </a:r>
            <a:r>
              <a:rPr lang="en-US" sz="1600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:</a:t>
            </a:r>
          </a:p>
          <a:p>
            <a:pPr marL="436889" lvl="1" indent="-285750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Nacional de Danza de </a:t>
            </a:r>
            <a:r>
              <a:rPr lang="es-E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España                        </a:t>
            </a:r>
            <a:endParaRPr lang="es-E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      Muriel Romero (Directora)</a:t>
            </a: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436889" lvl="1" indent="-285750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Ballet Nacional de España 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      Rubén Olmo (Director)</a:t>
            </a: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302278" lvl="1" indent="-151139" defTabSz="609630">
              <a:lnSpc>
                <a:spcPts val="1960"/>
              </a:lnSpc>
              <a:buFont typeface="Arial"/>
              <a:buChar char="•"/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  Compañía Nacional de Ecuador</a:t>
            </a:r>
          </a:p>
          <a:p>
            <a:pPr marL="151139" lvl="1" defTabSz="609630">
              <a:lnSpc>
                <a:spcPts val="1960"/>
              </a:lnSpc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      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Jorge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Alcolea (Director)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</a:p>
          <a:p>
            <a:pPr marL="151139" lvl="1" algn="ctr" defTabSz="609630">
              <a:lnSpc>
                <a:spcPts val="1960"/>
              </a:lnSpc>
            </a:pPr>
            <a:endParaRPr lang="en-U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chemeClr val="bg1"/>
              </a:solidFill>
              <a:effectLst/>
              <a:latin typeface="TT Interphases"/>
              <a:ea typeface="Times New Roman" panose="02020603050405020304" pitchFamily="18" charset="0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chemeClr val="bg1"/>
              </a:solidFill>
              <a:latin typeface="TT Interphases"/>
              <a:ea typeface="Times New Roman" panose="02020603050405020304" pitchFamily="18" charset="0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chemeClr val="bg1"/>
              </a:solidFill>
              <a:effectLst/>
              <a:latin typeface="TT Interphases"/>
              <a:ea typeface="Times New Roman" panose="02020603050405020304" pitchFamily="18" charset="0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chemeClr val="bg1"/>
              </a:solidFill>
              <a:latin typeface="TT Interphases"/>
              <a:ea typeface="Times New Roman" panose="02020603050405020304" pitchFamily="18" charset="0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400" dirty="0">
              <a:solidFill>
                <a:schemeClr val="bg1"/>
              </a:solidFill>
              <a:effectLst/>
              <a:latin typeface="TT Interphases"/>
              <a:ea typeface="Times New Roman" panose="02020603050405020304" pitchFamily="18" charset="0"/>
            </a:endParaRPr>
          </a:p>
          <a:p>
            <a:pPr marL="151139" lvl="1" algn="ctr" defTabSz="609630">
              <a:lnSpc>
                <a:spcPts val="1960"/>
              </a:lnSpc>
            </a:pPr>
            <a:endParaRPr lang="en-US" sz="1400" dirty="0">
              <a:solidFill>
                <a:schemeClr val="bg1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6A28559-666D-4A39-AA98-08803B62BFF1}"/>
              </a:ext>
            </a:extLst>
          </p:cNvPr>
          <p:cNvSpPr txBox="1"/>
          <p:nvPr/>
        </p:nvSpPr>
        <p:spPr>
          <a:xfrm>
            <a:off x="614880" y="2617719"/>
            <a:ext cx="5268372" cy="1135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1139" lvl="1" algn="ctr" defTabSz="609630">
              <a:lnSpc>
                <a:spcPts val="1960"/>
              </a:lnSpc>
            </a:pPr>
            <a:r>
              <a:rPr lang="en-U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Encuentro con </a:t>
            </a:r>
            <a:r>
              <a:rPr lang="es-E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artistas</a:t>
            </a:r>
            <a:r>
              <a:rPr lang="en-U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gran </a:t>
            </a:r>
            <a:r>
              <a:rPr lang="es-E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prestigio</a:t>
            </a:r>
            <a:r>
              <a:rPr lang="en-U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de la danza, para </a:t>
            </a:r>
            <a:r>
              <a:rPr lang="es-E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dialogar</a:t>
            </a:r>
            <a:r>
              <a:rPr lang="en-US" sz="18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800" dirty="0">
                <a:solidFill>
                  <a:schemeClr val="bg1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sobre:</a:t>
            </a:r>
            <a:r>
              <a:rPr lang="en-US" sz="1800" dirty="0">
                <a:solidFill>
                  <a:schemeClr val="bg1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 </a:t>
            </a:r>
          </a:p>
          <a:p>
            <a:pPr marL="151139" lvl="1" algn="ctr" defTabSz="609630">
              <a:lnSpc>
                <a:spcPts val="1960"/>
              </a:lnSpc>
            </a:pPr>
            <a:endParaRPr lang="en-US" sz="1800" dirty="0">
              <a:solidFill>
                <a:schemeClr val="bg1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s-ES" sz="2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</a:rPr>
              <a:t>“La danza y las nuevas generaciones” 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796C488-0A1B-492A-BC2B-6D18F7B5A0BC}"/>
              </a:ext>
            </a:extLst>
          </p:cNvPr>
          <p:cNvSpPr txBox="1"/>
          <p:nvPr/>
        </p:nvSpPr>
        <p:spPr>
          <a:xfrm>
            <a:off x="3498329" y="3953636"/>
            <a:ext cx="3490792" cy="84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2278" lvl="1" indent="-151139" defTabSz="609630">
              <a:lnSpc>
                <a:spcPts val="1960"/>
              </a:lnSpc>
              <a:buFont typeface="Arial"/>
              <a:buChar char="•"/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Lucía Lacarra y Matthew Golding </a:t>
            </a:r>
          </a:p>
          <a:p>
            <a:pPr marL="151139" lvl="1" defTabSz="609630">
              <a:lnSpc>
                <a:spcPts val="1960"/>
              </a:lnSpc>
            </a:pP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Bailarina y Directora artística, bailarín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coreógrafo)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98534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500" y="482600"/>
            <a:ext cx="9659056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Gala 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Larumbe Danza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26980" y="2351209"/>
            <a:ext cx="4547048" cy="2855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Nacional de Danza en </a:t>
            </a:r>
            <a:r>
              <a: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España</a:t>
            </a:r>
            <a:endParaRPr lang="es-ES" sz="14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Muriel Romero (Directora)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Compañía Nacional de Ecuador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Jorge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Alcolea (Director)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n-U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0" lvl="1" algn="ctr" defTabSz="609630">
              <a:lnSpc>
                <a:spcPts val="2240"/>
              </a:lnSpc>
              <a:spcBef>
                <a:spcPct val="0"/>
              </a:spcBef>
            </a:pPr>
            <a:r>
              <a:rPr lang="en-US" sz="2133" dirty="0">
                <a:solidFill>
                  <a:srgbClr val="DC9A2D"/>
                </a:solidFill>
                <a:latin typeface="Georgia Pro Condensed Light"/>
                <a:sym typeface="TT Interphases"/>
              </a:rPr>
              <a:t>Artistas </a:t>
            </a:r>
            <a:r>
              <a:rPr lang="es-ES" sz="2133" dirty="0">
                <a:solidFill>
                  <a:srgbClr val="DC9A2D"/>
                </a:solidFill>
                <a:latin typeface="Georgia Pro Condensed Light"/>
                <a:sym typeface="TT Interphases"/>
              </a:rPr>
              <a:t>Invitados:</a:t>
            </a:r>
            <a:r>
              <a:rPr lang="en-US" sz="2133" dirty="0">
                <a:solidFill>
                  <a:srgbClr val="DC9A2D"/>
                </a:solidFill>
                <a:latin typeface="Georgia Pro Condensed Light"/>
                <a:sym typeface="TT Interphases"/>
              </a:rPr>
              <a:t> </a:t>
            </a:r>
          </a:p>
          <a:p>
            <a:pPr marL="0" lvl="1" algn="ctr" defTabSz="609630">
              <a:lnSpc>
                <a:spcPts val="2240"/>
              </a:lnSpc>
              <a:spcBef>
                <a:spcPct val="0"/>
              </a:spcBef>
            </a:pPr>
            <a:endParaRPr lang="en-US" sz="2133" dirty="0">
              <a:solidFill>
                <a:srgbClr val="DC9A2D"/>
              </a:solidFill>
              <a:latin typeface="Georgia Pro Condensed Light"/>
              <a:sym typeface="TT Interphases"/>
            </a:endParaRP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Lucía Lacarra y Matthew Golding 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Bailarina y Directora artística, bailarín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coreógrafo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)</a:t>
            </a:r>
          </a:p>
          <a:p>
            <a:pPr marL="436889" lvl="1" indent="-285750" algn="ctr" defTabSz="609630">
              <a:lnSpc>
                <a:spcPts val="196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18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Sol Picó</a:t>
            </a:r>
            <a:endParaRPr lang="en-U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(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Bailarina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y </a:t>
            </a:r>
            <a:r>
              <a:rPr lang="es-E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coreógrafa</a:t>
            </a:r>
            <a:r>
              <a:rPr lang="en-US" sz="14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7526" y="2012870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Compañías Invitadas</a:t>
            </a:r>
            <a:r>
              <a:rPr lang="en-U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:</a:t>
            </a:r>
          </a:p>
        </p:txBody>
      </p:sp>
      <p:sp>
        <p:nvSpPr>
          <p:cNvPr id="6" name="AutoShape 6"/>
          <p:cNvSpPr/>
          <p:nvPr/>
        </p:nvSpPr>
        <p:spPr>
          <a:xfrm>
            <a:off x="444500" y="1883109"/>
            <a:ext cx="5225666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5" name="Group 15"/>
          <p:cNvGrpSpPr/>
          <p:nvPr/>
        </p:nvGrpSpPr>
        <p:grpSpPr>
          <a:xfrm>
            <a:off x="5724725" y="1883109"/>
            <a:ext cx="6082254" cy="1270747"/>
            <a:chOff x="-356562" y="12700"/>
            <a:chExt cx="12333153" cy="2541494"/>
          </a:xfrm>
        </p:grpSpPr>
        <p:sp>
          <p:nvSpPr>
            <p:cNvPr id="16" name="TextBox 16"/>
            <p:cNvSpPr txBox="1"/>
            <p:nvPr/>
          </p:nvSpPr>
          <p:spPr>
            <a:xfrm>
              <a:off x="-356562" y="1561742"/>
              <a:ext cx="12333153" cy="9924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n-U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Cía. Residente en Coslada, Larumbe Danza </a:t>
              </a:r>
            </a:p>
            <a:p>
              <a:pPr marL="151139" lvl="1" algn="ctr" defTabSz="609630">
                <a:lnSpc>
                  <a:spcPts val="1960"/>
                </a:lnSpc>
              </a:pP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Juan de Torres y Daniela Merlo (</a:t>
              </a:r>
              <a:r>
                <a:rPr lang="es-E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Directores</a:t>
              </a:r>
              <a:r>
                <a:rPr lang="en-US" sz="1400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Compañía </a:t>
              </a: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Anfitriona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5AA94094-FCD6-4148-8321-EE1260C5A5A2}"/>
              </a:ext>
            </a:extLst>
          </p:cNvPr>
          <p:cNvSpPr txBox="1"/>
          <p:nvPr/>
        </p:nvSpPr>
        <p:spPr>
          <a:xfrm>
            <a:off x="568108" y="5668978"/>
            <a:ext cx="5225666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b="1" dirty="0">
                <a:solidFill>
                  <a:srgbClr val="DCDCDC"/>
                </a:solidFill>
                <a:latin typeface="TT Interphases"/>
                <a:sym typeface="TT Interphases"/>
              </a:rPr>
              <a:t>Conservatorio superior  de Danza María de Ávila</a:t>
            </a:r>
          </a:p>
          <a:p>
            <a:pPr marL="151139" lvl="1" algn="ctr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Eva López </a:t>
            </a:r>
            <a:r>
              <a:rPr lang="es-ES" sz="1200" dirty="0" err="1">
                <a:solidFill>
                  <a:srgbClr val="DCDCDC"/>
                </a:solidFill>
                <a:latin typeface="TT Interphases"/>
                <a:sym typeface="TT Interphases"/>
              </a:rPr>
              <a:t>Crevillén</a:t>
            </a: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 (Directora)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endParaRPr lang="es-ES" b="1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FE367926-E0DD-440A-9F85-FC1F206A638F}"/>
              </a:ext>
            </a:extLst>
          </p:cNvPr>
          <p:cNvSpPr txBox="1"/>
          <p:nvPr/>
        </p:nvSpPr>
        <p:spPr>
          <a:xfrm>
            <a:off x="3243967" y="1293673"/>
            <a:ext cx="5225666" cy="547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4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2 de Octubre 2026</a:t>
            </a:r>
          </a:p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16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19:00 horas </a:t>
            </a:r>
            <a:endParaRPr lang="en-US" sz="1600" dirty="0">
              <a:solidFill>
                <a:schemeClr val="bg1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EA3F4611-9FCE-47D2-B833-7AE66138E235}"/>
              </a:ext>
            </a:extLst>
          </p:cNvPr>
          <p:cNvGrpSpPr/>
          <p:nvPr/>
        </p:nvGrpSpPr>
        <p:grpSpPr>
          <a:xfrm>
            <a:off x="5900567" y="3648614"/>
            <a:ext cx="6082255" cy="1030842"/>
            <a:chOff x="-2" y="12700"/>
            <a:chExt cx="12333155" cy="2061684"/>
          </a:xfrm>
        </p:grpSpPr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EEF4E0C0-7576-4E4B-A780-AEB9285A6386}"/>
                </a:ext>
              </a:extLst>
            </p:cNvPr>
            <p:cNvSpPr txBox="1"/>
            <p:nvPr/>
          </p:nvSpPr>
          <p:spPr>
            <a:xfrm>
              <a:off x="0" y="1561424"/>
              <a:ext cx="12333153" cy="512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endParaRPr lang="es-ES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1CAD94DF-C292-434A-9D7A-58F206E51662}"/>
                </a:ext>
              </a:extLst>
            </p:cNvPr>
            <p:cNvSpPr txBox="1"/>
            <p:nvPr/>
          </p:nvSpPr>
          <p:spPr>
            <a:xfrm>
              <a:off x="0" y="27537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Partner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4" name="AutoShape 18">
              <a:extLst>
                <a:ext uri="{FF2B5EF4-FFF2-40B4-BE49-F238E27FC236}">
                  <a16:creationId xmlns:a16="http://schemas.microsoft.com/office/drawing/2014/main" id="{3F39CB94-4D08-4569-908E-DB7071AFF8F6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" name="Group 15">
            <a:extLst>
              <a:ext uri="{FF2B5EF4-FFF2-40B4-BE49-F238E27FC236}">
                <a16:creationId xmlns:a16="http://schemas.microsoft.com/office/drawing/2014/main" id="{0072EB92-02C3-4EC5-9A49-95B56CB2992C}"/>
              </a:ext>
            </a:extLst>
          </p:cNvPr>
          <p:cNvGrpSpPr/>
          <p:nvPr/>
        </p:nvGrpSpPr>
        <p:grpSpPr>
          <a:xfrm>
            <a:off x="5768492" y="5294487"/>
            <a:ext cx="6082254" cy="1042280"/>
            <a:chOff x="-179067" y="12700"/>
            <a:chExt cx="12333153" cy="2084560"/>
          </a:xfrm>
        </p:grpSpPr>
        <p:sp>
          <p:nvSpPr>
            <p:cNvPr id="27" name="TextBox 16">
              <a:extLst>
                <a:ext uri="{FF2B5EF4-FFF2-40B4-BE49-F238E27FC236}">
                  <a16:creationId xmlns:a16="http://schemas.microsoft.com/office/drawing/2014/main" id="{3634E06B-38CB-4FC9-B85F-2467893BEAFF}"/>
                </a:ext>
              </a:extLst>
            </p:cNvPr>
            <p:cNvSpPr txBox="1"/>
            <p:nvPr/>
          </p:nvSpPr>
          <p:spPr>
            <a:xfrm>
              <a:off x="-179067" y="1584300"/>
              <a:ext cx="12333153" cy="5129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02278" lvl="1" indent="-151139" algn="ctr" defTabSz="609630">
                <a:lnSpc>
                  <a:spcPts val="1960"/>
                </a:lnSpc>
                <a:buFont typeface="Arial"/>
                <a:buChar char="•"/>
              </a:pPr>
              <a:r>
                <a:rPr lang="es-ES" b="1" dirty="0">
                  <a:solidFill>
                    <a:srgbClr val="DCDCDC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Embajada del Ecuador en España</a:t>
              </a:r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C2F8534C-6B12-42A0-A1C4-9D25DE0AD3FA}"/>
                </a:ext>
              </a:extLst>
            </p:cNvPr>
            <p:cNvSpPr txBox="1"/>
            <p:nvPr/>
          </p:nvSpPr>
          <p:spPr>
            <a:xfrm>
              <a:off x="0" y="614046"/>
              <a:ext cx="11797527" cy="5642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2240"/>
                </a:lnSpc>
                <a:spcBef>
                  <a:spcPct val="0"/>
                </a:spcBef>
              </a:pPr>
              <a:r>
                <a:rPr lang="es-E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Colaboradores</a:t>
              </a:r>
              <a:r>
                <a:rPr lang="en-US" sz="2133" dirty="0">
                  <a:solidFill>
                    <a:srgbClr val="DC9A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:</a:t>
              </a:r>
            </a:p>
          </p:txBody>
        </p:sp>
        <p:sp>
          <p:nvSpPr>
            <p:cNvPr id="29" name="AutoShape 18">
              <a:extLst>
                <a:ext uri="{FF2B5EF4-FFF2-40B4-BE49-F238E27FC236}">
                  <a16:creationId xmlns:a16="http://schemas.microsoft.com/office/drawing/2014/main" id="{EE309C71-505D-40FB-97ED-EE18001EED3E}"/>
                </a:ext>
              </a:extLst>
            </p:cNvPr>
            <p:cNvSpPr/>
            <p:nvPr/>
          </p:nvSpPr>
          <p:spPr>
            <a:xfrm>
              <a:off x="-2" y="12700"/>
              <a:ext cx="11797529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5">
            <a:extLst>
              <a:ext uri="{FF2B5EF4-FFF2-40B4-BE49-F238E27FC236}">
                <a16:creationId xmlns:a16="http://schemas.microsoft.com/office/drawing/2014/main" id="{F70B0F49-39CC-4D55-A8E4-DF7A52652ABB}"/>
              </a:ext>
            </a:extLst>
          </p:cNvPr>
          <p:cNvSpPr txBox="1"/>
          <p:nvPr/>
        </p:nvSpPr>
        <p:spPr>
          <a:xfrm>
            <a:off x="507526" y="5334384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Instituciones Invitadas</a:t>
            </a:r>
            <a:r>
              <a:rPr lang="en-U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: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F17BE46-E90E-4B4F-A488-322106AF903F}"/>
              </a:ext>
            </a:extLst>
          </p:cNvPr>
          <p:cNvSpPr txBox="1"/>
          <p:nvPr/>
        </p:nvSpPr>
        <p:spPr>
          <a:xfrm>
            <a:off x="5900566" y="4115756"/>
            <a:ext cx="5846933" cy="1108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Concejalía de Cultura de Coslada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Con el apoyo: SGAE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Comunidad de Madrid </a:t>
            </a:r>
          </a:p>
          <a:p>
            <a:pPr marL="302278" lvl="1" indent="-151139" algn="ctr" defTabSz="609630">
              <a:lnSpc>
                <a:spcPts val="1960"/>
              </a:lnSpc>
              <a:buFont typeface="Arial"/>
              <a:buChar char="•"/>
            </a:pPr>
            <a:r>
              <a:rPr lang="es-ES" sz="1600" b="1" dirty="0">
                <a:solidFill>
                  <a:srgbClr val="DCDCDC"/>
                </a:solidFill>
                <a:latin typeface="TT Interphases"/>
                <a:sym typeface="TT Interphases"/>
              </a:rPr>
              <a:t>INAEM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131768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7318B07-C347-4715-8085-24105E499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337" y="4039153"/>
            <a:ext cx="2650438" cy="1766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3671CA9-8387-4B80-B5A5-A18696703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149" y="2987046"/>
            <a:ext cx="1556442" cy="2333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2"/>
          <p:cNvSpPr txBox="1"/>
          <p:nvPr/>
        </p:nvSpPr>
        <p:spPr>
          <a:xfrm>
            <a:off x="444500" y="482600"/>
            <a:ext cx="9659056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Gala 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Larumbe Danza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180941" y="1897683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Ficha Artística</a:t>
            </a:r>
            <a:endParaRPr lang="en-US" sz="2133" dirty="0">
              <a:solidFill>
                <a:srgbClr val="DC9A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3180941" y="2309519"/>
            <a:ext cx="5453958" cy="10756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FE367926-E0DD-440A-9F85-FC1F206A638F}"/>
              </a:ext>
            </a:extLst>
          </p:cNvPr>
          <p:cNvSpPr txBox="1"/>
          <p:nvPr/>
        </p:nvSpPr>
        <p:spPr>
          <a:xfrm>
            <a:off x="3295087" y="1425895"/>
            <a:ext cx="5225666" cy="319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3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2 de Octubre 2026</a:t>
            </a:r>
            <a:endParaRPr lang="en-US" sz="3200" dirty="0">
              <a:solidFill>
                <a:schemeClr val="bg1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ED3E1234-E2D9-429E-8E9C-3A27128F2251}"/>
              </a:ext>
            </a:extLst>
          </p:cNvPr>
          <p:cNvSpPr txBox="1"/>
          <p:nvPr/>
        </p:nvSpPr>
        <p:spPr>
          <a:xfrm>
            <a:off x="526513" y="3025103"/>
            <a:ext cx="5004078" cy="2685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s-ES" sz="2000" b="1" i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ES" sz="2000" b="1" i="1" dirty="0">
                <a:solidFill>
                  <a:srgbClr val="DCA92D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AFTER THE RAIN</a:t>
            </a:r>
            <a:endParaRPr lang="es-ES" sz="2000" b="1" i="1" dirty="0">
              <a:solidFill>
                <a:srgbClr val="DCA92D"/>
              </a:solidFill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Lucia Lacarra y Matthew Golding</a:t>
            </a:r>
          </a:p>
          <a:p>
            <a:pPr lvl="0" algn="just">
              <a:lnSpc>
                <a:spcPct val="107000"/>
              </a:lnSpc>
            </a:pPr>
            <a:endParaRPr lang="es-ES" sz="1400" i="1" dirty="0">
              <a:solidFill>
                <a:schemeClr val="bg1"/>
              </a:solidFill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es-ES" sz="1400" i="1" dirty="0">
                <a:solidFill>
                  <a:schemeClr val="bg1"/>
                </a:solidFill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Es una pieza llena de luz y tranquilidad, como la calma después de una tormenta. </a:t>
            </a:r>
          </a:p>
          <a:p>
            <a:pPr lvl="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Dirección Coreográfica 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Christopher Wheeldon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Compositor y productor musical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Arvö Part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Duración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11 minutos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Intérpretes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Lucia Lacarra y Matthew Golding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es-ES" sz="12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0CDA8D9B-DF8E-4759-8FDA-8B9196CA1777}"/>
              </a:ext>
            </a:extLst>
          </p:cNvPr>
          <p:cNvSpPr txBox="1"/>
          <p:nvPr/>
        </p:nvSpPr>
        <p:spPr>
          <a:xfrm>
            <a:off x="6396722" y="2991339"/>
            <a:ext cx="5004078" cy="2528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es-ES" sz="2000" b="1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s-ES" sz="2000" b="1" i="1" dirty="0">
                <a:solidFill>
                  <a:srgbClr val="DCA92D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CORDERA</a:t>
            </a:r>
            <a:endParaRPr lang="es-ES" sz="2000" dirty="0">
              <a:solidFill>
                <a:srgbClr val="DCA92D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Sol Picó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/>
            <a: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Una celebración del fin como inicio. Una transformación necesaria. Un ritual de entrega. Un salto al vacío donde la vulnerabilidad se convierte en fuerza y evolución. </a:t>
            </a:r>
          </a:p>
          <a:p>
            <a:pPr algn="just"/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Dirección Coreográfica-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Sol Picó</a:t>
            </a: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Compositor y productor musical- 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Joseph </a:t>
            </a:r>
            <a:r>
              <a:rPr lang="es-ES" sz="1400" dirty="0" err="1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Tutusaus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Duración-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15 minutos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Intérprete-   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Sol Picó</a:t>
            </a:r>
            <a:endParaRPr lang="es-ES" sz="12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56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90876A6-4E00-4F07-9BBD-D53F44CA9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187" y="2666505"/>
            <a:ext cx="3440275" cy="232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7B7436D-5CEA-4013-9A1B-5A7954A849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" r="6771"/>
          <a:stretch/>
        </p:blipFill>
        <p:spPr>
          <a:xfrm>
            <a:off x="2539566" y="2829531"/>
            <a:ext cx="2981739" cy="2163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ED3E1234-E2D9-429E-8E9C-3A27128F2251}"/>
              </a:ext>
            </a:extLst>
          </p:cNvPr>
          <p:cNvSpPr txBox="1"/>
          <p:nvPr/>
        </p:nvSpPr>
        <p:spPr>
          <a:xfrm>
            <a:off x="408816" y="1008382"/>
            <a:ext cx="5123738" cy="5861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07000"/>
              </a:lnSpc>
            </a:pPr>
            <a:r>
              <a:rPr lang="es-ES" sz="2000" b="1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s-ES" sz="2000" b="1" i="1" dirty="0">
                <a:solidFill>
                  <a:srgbClr val="DCA92D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SE NOS HAC BOLA</a:t>
            </a:r>
          </a:p>
          <a:p>
            <a:pPr lvl="1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Compañía Nacional de Danza  </a:t>
            </a:r>
          </a:p>
          <a:p>
            <a:pPr lvl="1" algn="just">
              <a:lnSpc>
                <a:spcPct val="107000"/>
              </a:lnSpc>
            </a:pP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Calibri" panose="020F0502020204030204" pitchFamily="34" charset="0"/>
              </a:rPr>
              <a:t>Dependientes a la vez que tóxicos, e ignorantes. Así somos. Y así, desde un individualismo pernicioso, nos aislamos de todo, de lo ajeno y de lo profundamente propio. De todo aquello que nos incomoda, que nos recuerda que, sin su existencia, ni somos.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Calibri" panose="020F0502020204030204" pitchFamily="34" charset="0"/>
              </a:rPr>
              <a:t>La pieza nos presenta a dos protagonistas. Con sus roles, pretenden hallar preguntas. Y responderlas. ¿Acaso el acto de poseer nos da un poder ilimitado? ¿Acaso, de hecho, poseemos algo, más allá de nuestro propio cuerpo y pensamiento?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Calibri" panose="020F0502020204030204" pitchFamily="34" charset="0"/>
              </a:rPr>
              <a:t>Decidimos desconocer. Y se nos hace bola.</a:t>
            </a:r>
            <a:endParaRPr lang="es-ES" sz="1400" i="1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Dirección Coreográfica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Alejandro Polo y Gaizka Morales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Compositor y productor musical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en-U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Valgeir Sigurdsson (The crumbling); Jlin (Battle trak)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Diseño de iluminación-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Gaizka Morales y Alejandro Polo, en colaboración con Juan Carlos Gallardo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Duración</a:t>
            </a:r>
            <a:r>
              <a:rPr lang="es-ES" sz="1400" b="1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ES" sz="1400" dirty="0">
                <a:solidFill>
                  <a:schemeClr val="bg1"/>
                </a:solidFill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11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minutos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Intérpretes-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Alejandro Polo y Gaizka Morales.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es-ES" sz="1200" dirty="0"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70685" y="469276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Ficha Artística</a:t>
            </a:r>
          </a:p>
        </p:txBody>
      </p:sp>
      <p:sp>
        <p:nvSpPr>
          <p:cNvPr id="9" name="Freeform 9"/>
          <p:cNvSpPr/>
          <p:nvPr/>
        </p:nvSpPr>
        <p:spPr>
          <a:xfrm>
            <a:off x="8906181" y="44693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0CDA8D9B-DF8E-4759-8FDA-8B9196CA1777}"/>
              </a:ext>
            </a:extLst>
          </p:cNvPr>
          <p:cNvSpPr txBox="1"/>
          <p:nvPr/>
        </p:nvSpPr>
        <p:spPr>
          <a:xfrm>
            <a:off x="6242384" y="611174"/>
            <a:ext cx="5004078" cy="5040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lvl="0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latin typeface="TT Interphases"/>
                <a:cs typeface="Times New Roman" panose="02020603050405020304" pitchFamily="18" charset="0"/>
              </a:rPr>
              <a:t>    </a:t>
            </a:r>
            <a:r>
              <a:rPr lang="es-ES" sz="2000" b="1" i="1" dirty="0">
                <a:solidFill>
                  <a:schemeClr val="bg1"/>
                </a:solidFill>
                <a:latin typeface="TT Interphases"/>
                <a:cs typeface="Times New Roman" panose="02020603050405020304" pitchFamily="18" charset="0"/>
              </a:rPr>
              <a:t>4. </a:t>
            </a:r>
            <a:r>
              <a:rPr lang="es-ES" sz="2000" b="1" i="1" dirty="0">
                <a:solidFill>
                  <a:srgbClr val="DCA92D"/>
                </a:solidFill>
                <a:latin typeface="TT Interphases"/>
                <a:cs typeface="Times New Roman" panose="02020603050405020304" pitchFamily="18" charset="0"/>
              </a:rPr>
              <a:t> SALA DE DESORDÉNES</a:t>
            </a:r>
          </a:p>
          <a:p>
            <a:pPr lvl="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     Compañía Nacional de Danza de Ecuador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s-ES" sz="1400" dirty="0">
              <a:solidFill>
                <a:schemeClr val="bg1"/>
              </a:solidFill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ES" sz="1400" i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Sala de desórdenes es una propuesta que indaga y resignifica el espacio escénico como un lugar destinado a atender, contener y atravesar alteraciones, conflictos e irregularidades. En este territorio, conflictivo por naturaleza, mediante el uso de la espacialidad, la corporalidad y los objetos, se busca convertir deliberadamente el “desorden” en una experiencia compartida de vulnerabilidad y transformación escénica.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400" dirty="0">
              <a:solidFill>
                <a:schemeClr val="bg1"/>
              </a:solidFill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Dirección Coreográfica-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Jorge Alcolea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Compositor y productor musical- </a:t>
            </a:r>
            <a:r>
              <a:rPr lang="en-U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Mateo Kigman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Diseño de iluminación -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Gaizka Morales y Alejandro Polo, en colaboración con Juan Carlos Gallardo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Duración: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Intérpretes-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Sisa Emilia Madrid Montufar y Franklin Eduardo Mena Quezada.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90629DEC-A0AC-4F32-8928-9E4EDCC88D52}"/>
              </a:ext>
            </a:extLst>
          </p:cNvPr>
          <p:cNvSpPr/>
          <p:nvPr/>
        </p:nvSpPr>
        <p:spPr>
          <a:xfrm>
            <a:off x="2970685" y="961679"/>
            <a:ext cx="5453958" cy="10756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3653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uadroTexto 34">
            <a:extLst>
              <a:ext uri="{FF2B5EF4-FFF2-40B4-BE49-F238E27FC236}">
                <a16:creationId xmlns:a16="http://schemas.microsoft.com/office/drawing/2014/main" id="{ED3E1234-E2D9-429E-8E9C-3A27128F2251}"/>
              </a:ext>
            </a:extLst>
          </p:cNvPr>
          <p:cNvSpPr txBox="1"/>
          <p:nvPr/>
        </p:nvSpPr>
        <p:spPr>
          <a:xfrm>
            <a:off x="397568" y="1185352"/>
            <a:ext cx="5195943" cy="5268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  </a:t>
            </a:r>
            <a:r>
              <a:rPr lang="es-ES" sz="2000" b="1" i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s-ES" sz="2000" b="1" i="1" dirty="0">
                <a:solidFill>
                  <a:srgbClr val="DCA92D"/>
                </a:solidFill>
                <a:latin typeface="TT Interphases"/>
              </a:rPr>
              <a:t>LO QUE LA CAÑADA RECUERDA</a:t>
            </a:r>
            <a:endParaRPr lang="es-ES" sz="2000" dirty="0">
              <a:solidFill>
                <a:srgbClr val="DCA92D"/>
              </a:solidFill>
              <a:latin typeface="TT Interphases"/>
            </a:endParaRPr>
          </a:p>
          <a:p>
            <a:r>
              <a:rPr lang="es-ES" sz="1400" dirty="0">
                <a:solidFill>
                  <a:schemeClr val="bg1"/>
                </a:solidFill>
                <a:latin typeface="TT Interphases"/>
              </a:rPr>
              <a:t>Conservatorio superior de Danza María de Ávila </a:t>
            </a:r>
          </a:p>
          <a:p>
            <a:r>
              <a:rPr lang="es-ES" sz="1400" dirty="0">
                <a:solidFill>
                  <a:schemeClr val="bg1"/>
                </a:solidFill>
                <a:latin typeface="TT Interphases"/>
              </a:rPr>
              <a:t> </a:t>
            </a:r>
          </a:p>
          <a:p>
            <a:pPr algn="just"/>
            <a:r>
              <a:rPr lang="es-ES" sz="1400" dirty="0">
                <a:solidFill>
                  <a:schemeClr val="bg1"/>
                </a:solidFill>
                <a:latin typeface="TT Interphases"/>
              </a:rPr>
              <a:t>En la llanura de la Mancha comienza esta historia. Él camina en silencio antes del alba; ellas despiertan atentas al viento. No los une el mando, sino un pulso compartido. Él escucha sin palabras, ellas esperan sin miedo. Separados, el campo se vacía; juntos, el mundo se sostiene. En gestos mínimos se cuidan y avanzan: no existe pastor sin ovejas, ni ovejas sin su pastor. </a:t>
            </a:r>
          </a:p>
          <a:p>
            <a:pPr algn="just"/>
            <a:r>
              <a:rPr lang="es-ES" sz="1400" dirty="0">
                <a:solidFill>
                  <a:schemeClr val="bg1"/>
                </a:solidFill>
                <a:latin typeface="TT Interphases"/>
              </a:rPr>
              <a:t> 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Dirección Coreográfica: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Dunia Martínez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Asistente de coreografía / Repetidora: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Lucía Argandoña Moreno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Compositor y productor musical: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Campanera- Genaro Monreal, Camilo Murillo  y Francisco Najarro.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Cantante: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Estrellita Castro. Un Trémolo por </a:t>
            </a:r>
            <a:r>
              <a:rPr lang="es-ES" sz="1400" dirty="0" err="1">
                <a:solidFill>
                  <a:schemeClr val="bg1"/>
                </a:solidFill>
                <a:latin typeface="TT Interphases"/>
              </a:rPr>
              <a:t>Granaina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- Lusiano Ghosn. Danza de los Cedazos – Castora Herz Remix, El </a:t>
            </a:r>
            <a:r>
              <a:rPr lang="es-ES" sz="1400" dirty="0" err="1">
                <a:solidFill>
                  <a:schemeClr val="bg1"/>
                </a:solidFill>
                <a:latin typeface="TT Interphases"/>
              </a:rPr>
              <a:t>Naán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 Remixes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Voz en off: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Jesús Rodriguez Sánchez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Arreglos Musicales: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Dunia Martinez y David Pacheco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Duración: 11 minutos </a:t>
            </a:r>
            <a:endParaRPr lang="es-ES" sz="1400" dirty="0">
              <a:solidFill>
                <a:schemeClr val="bg1"/>
              </a:solidFill>
              <a:latin typeface="TT Interphases"/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schemeClr val="bg1"/>
                </a:solidFill>
                <a:latin typeface="TT Interphases"/>
              </a:rPr>
              <a:t>Intérpretes: </a:t>
            </a:r>
            <a:r>
              <a:rPr lang="es-ES" sz="1400" dirty="0">
                <a:solidFill>
                  <a:schemeClr val="bg1"/>
                </a:solidFill>
                <a:latin typeface="TT Interphases"/>
              </a:rPr>
              <a:t>estudiantes del Conservatorio Superior de Danza “María de Ávila”.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400" dirty="0"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D33B42-0426-454B-B339-474F00505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20" r="5724"/>
          <a:stretch/>
        </p:blipFill>
        <p:spPr>
          <a:xfrm>
            <a:off x="7653518" y="3180153"/>
            <a:ext cx="2505325" cy="23244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5"/>
          <p:cNvSpPr txBox="1"/>
          <p:nvPr/>
        </p:nvSpPr>
        <p:spPr>
          <a:xfrm>
            <a:off x="2908948" y="547640"/>
            <a:ext cx="5225666" cy="28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40"/>
              </a:lnSpc>
              <a:spcBef>
                <a:spcPct val="0"/>
              </a:spcBef>
            </a:pPr>
            <a:r>
              <a:rPr lang="es-ES" sz="2133" dirty="0">
                <a:solidFill>
                  <a:srgbClr val="DC9A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Ficha Artística</a:t>
            </a:r>
            <a:endParaRPr lang="en-US" sz="2133" dirty="0">
              <a:solidFill>
                <a:srgbClr val="DC9A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8906181" y="44693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0CDA8D9B-DF8E-4759-8FDA-8B9196CA1777}"/>
              </a:ext>
            </a:extLst>
          </p:cNvPr>
          <p:cNvSpPr txBox="1"/>
          <p:nvPr/>
        </p:nvSpPr>
        <p:spPr>
          <a:xfrm>
            <a:off x="6235357" y="964854"/>
            <a:ext cx="5004078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s-ES" sz="1200" b="1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pPr lvl="0">
              <a:lnSpc>
                <a:spcPct val="107000"/>
              </a:lnSpc>
            </a:pPr>
            <a:endParaRPr lang="es-ES" sz="12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s-ES" sz="1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2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s-ES" sz="1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200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90629DEC-A0AC-4F32-8928-9E4EDCC88D52}"/>
              </a:ext>
            </a:extLst>
          </p:cNvPr>
          <p:cNvSpPr/>
          <p:nvPr/>
        </p:nvSpPr>
        <p:spPr>
          <a:xfrm>
            <a:off x="2794802" y="940618"/>
            <a:ext cx="5453958" cy="10756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1976367-1F5F-40EB-80DD-76B6B326D1B4}"/>
              </a:ext>
            </a:extLst>
          </p:cNvPr>
          <p:cNvSpPr txBox="1"/>
          <p:nvPr/>
        </p:nvSpPr>
        <p:spPr>
          <a:xfrm>
            <a:off x="6190054" y="1185352"/>
            <a:ext cx="5353264" cy="3908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solidFill>
                  <a:schemeClr val="bg1"/>
                </a:solidFill>
                <a:effectLst/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14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s-ES" sz="2000" b="1" i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6.   </a:t>
            </a:r>
            <a:r>
              <a:rPr lang="es-ES" sz="2000" b="1" i="1" dirty="0">
                <a:solidFill>
                  <a:srgbClr val="DCA92D"/>
                </a:solidFill>
                <a:latin typeface="TT Interphases"/>
              </a:rPr>
              <a:t>MOVER CENIZAS</a:t>
            </a:r>
          </a:p>
          <a:p>
            <a:pPr marL="22860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Larumbe Danza  </a:t>
            </a:r>
          </a:p>
          <a:p>
            <a:pPr marL="22860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860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Ceniza como residuo de lo devastado, lo desértico, y la poética de lo que queda. Cómo permanece y cómo se transforma, contemplándose como un resurgir, incorporarlo, continuar, seguir y andar en el camino de la vida, existir. Un estar en el presente de la vida y vivirlo </a:t>
            </a:r>
          </a:p>
          <a:p>
            <a:pPr marL="228600" algn="just">
              <a:lnSpc>
                <a:spcPct val="107000"/>
              </a:lnSpc>
            </a:pP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Dirección Coreográfica: </a:t>
            </a:r>
            <a:r>
              <a:rPr lang="es-ES" sz="1400" dirty="0" err="1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Maruxa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Calibri" panose="020F0502020204030204" pitchFamily="34" charset="0"/>
                <a:cs typeface="Times New Roman" panose="02020603050405020304" pitchFamily="18" charset="0"/>
              </a:rPr>
              <a:t> Salas y Erick Jiménez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Compositor y productor musical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: John </a:t>
            </a:r>
            <a:r>
              <a:rPr lang="es-ES" sz="1400" dirty="0" err="1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Axiom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Duración: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20 min</a:t>
            </a: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Intérpretes: </a:t>
            </a:r>
            <a:r>
              <a:rPr lang="es-ES" sz="1400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Moisés González Lagar y Susana Q. Rodriguez Zayas.</a:t>
            </a:r>
            <a:r>
              <a:rPr lang="es-ES" sz="14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4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s-ES" sz="1600" dirty="0">
              <a:solidFill>
                <a:schemeClr val="bg1"/>
              </a:solidFill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es-ES" sz="1600" dirty="0">
                <a:effectLst/>
                <a:latin typeface="TT Interphase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1600" dirty="0">
              <a:effectLst/>
              <a:latin typeface="TT Interphase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02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4500" y="5518492"/>
            <a:ext cx="11303000" cy="0"/>
          </a:xfrm>
          <a:prstGeom prst="line">
            <a:avLst/>
          </a:prstGeom>
          <a:ln w="1905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4279900" y="0"/>
            <a:ext cx="7912100" cy="4022725"/>
            <a:chOff x="0" y="0"/>
            <a:chExt cx="159865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98656" cy="812800"/>
            </a:xfrm>
            <a:custGeom>
              <a:avLst/>
              <a:gdLst/>
              <a:ahLst/>
              <a:cxnLst/>
              <a:rect l="l" t="t" r="r" b="b"/>
              <a:pathLst>
                <a:path w="1598656" h="812800">
                  <a:moveTo>
                    <a:pt x="0" y="0"/>
                  </a:moveTo>
                  <a:lnTo>
                    <a:pt x="1598656" y="0"/>
                  </a:lnTo>
                  <a:lnTo>
                    <a:pt x="1598656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18839" b="-1883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444500" y="444500"/>
            <a:ext cx="1790700" cy="1790700"/>
          </a:xfrm>
          <a:custGeom>
            <a:avLst/>
            <a:gdLst/>
            <a:ahLst/>
            <a:cxnLst/>
            <a:rect l="l" t="t" r="r" b="b"/>
            <a:pathLst>
              <a:path w="2686050" h="2686050">
                <a:moveTo>
                  <a:pt x="0" y="0"/>
                </a:moveTo>
                <a:lnTo>
                  <a:pt x="2686050" y="0"/>
                </a:lnTo>
                <a:lnTo>
                  <a:pt x="2686050" y="2686050"/>
                </a:lnTo>
                <a:lnTo>
                  <a:pt x="0" y="26860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444500" y="4616450"/>
            <a:ext cx="11303000" cy="70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688"/>
              </a:lnSpc>
            </a:pPr>
            <a:r>
              <a:rPr lang="en-US" sz="474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¡</a:t>
            </a:r>
            <a:r>
              <a:rPr lang="es-ES" sz="474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Contacta</a:t>
            </a:r>
            <a:r>
              <a:rPr lang="en-US" sz="474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con </a:t>
            </a:r>
            <a:r>
              <a:rPr lang="es-ES" sz="474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nosotros</a:t>
            </a:r>
            <a:r>
              <a:rPr lang="en-US" sz="474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para más!</a:t>
            </a:r>
          </a:p>
        </p:txBody>
      </p:sp>
      <p:sp>
        <p:nvSpPr>
          <p:cNvPr id="11" name="Freeform 11"/>
          <p:cNvSpPr/>
          <p:nvPr/>
        </p:nvSpPr>
        <p:spPr>
          <a:xfrm>
            <a:off x="273389" y="2677346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1" y="0"/>
                </a:lnTo>
                <a:lnTo>
                  <a:pt x="4762211" y="1127481"/>
                </a:lnTo>
                <a:lnTo>
                  <a:pt x="0" y="11274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947C1C45-36B0-42A0-86BF-924A91F083B6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65197E55-E6F3-4E0A-9AEA-F0B5C23A6892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3F2E63F5-3965-4104-ABAF-D774F866D3EC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5" name="Picture 4" descr="Home - Fundación SGAE">
            <a:extLst>
              <a:ext uri="{FF2B5EF4-FFF2-40B4-BE49-F238E27FC236}">
                <a16:creationId xmlns:a16="http://schemas.microsoft.com/office/drawing/2014/main" id="{DB404381-4787-490B-942C-F84A0BC11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08597" y="0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1"/>
                </a:lnTo>
                <a:lnTo>
                  <a:pt x="0" y="11274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2365965" y="1634234"/>
            <a:ext cx="1619243" cy="2278934"/>
          </a:xfrm>
          <a:custGeom>
            <a:avLst/>
            <a:gdLst/>
            <a:ahLst/>
            <a:cxnLst/>
            <a:rect l="l" t="t" r="r" b="b"/>
            <a:pathLst>
              <a:path w="2428864" h="3418401">
                <a:moveTo>
                  <a:pt x="0" y="0"/>
                </a:moveTo>
                <a:lnTo>
                  <a:pt x="2428864" y="0"/>
                </a:lnTo>
                <a:lnTo>
                  <a:pt x="2428864" y="3418401"/>
                </a:lnTo>
                <a:lnTo>
                  <a:pt x="0" y="3418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7959731" y="1608996"/>
            <a:ext cx="1992383" cy="2187922"/>
          </a:xfrm>
          <a:custGeom>
            <a:avLst/>
            <a:gdLst/>
            <a:ahLst/>
            <a:cxnLst/>
            <a:rect l="l" t="t" r="r" b="b"/>
            <a:pathLst>
              <a:path w="2988574" h="3281883">
                <a:moveTo>
                  <a:pt x="0" y="0"/>
                </a:moveTo>
                <a:lnTo>
                  <a:pt x="2988574" y="0"/>
                </a:lnTo>
                <a:lnTo>
                  <a:pt x="2988574" y="3281883"/>
                </a:lnTo>
                <a:lnTo>
                  <a:pt x="0" y="3281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5255449" y="1608995"/>
            <a:ext cx="1681103" cy="2406024"/>
          </a:xfrm>
          <a:custGeom>
            <a:avLst/>
            <a:gdLst/>
            <a:ahLst/>
            <a:cxnLst/>
            <a:rect l="l" t="t" r="r" b="b"/>
            <a:pathLst>
              <a:path w="2521655" h="3609036">
                <a:moveTo>
                  <a:pt x="0" y="0"/>
                </a:moveTo>
                <a:lnTo>
                  <a:pt x="2521656" y="0"/>
                </a:lnTo>
                <a:lnTo>
                  <a:pt x="2521656" y="3609036"/>
                </a:lnTo>
                <a:lnTo>
                  <a:pt x="0" y="36090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2211866" y="4220583"/>
            <a:ext cx="1927440" cy="2131943"/>
          </a:xfrm>
          <a:custGeom>
            <a:avLst/>
            <a:gdLst/>
            <a:ahLst/>
            <a:cxnLst/>
            <a:rect l="l" t="t" r="r" b="b"/>
            <a:pathLst>
              <a:path w="2891160" h="3197914">
                <a:moveTo>
                  <a:pt x="0" y="0"/>
                </a:moveTo>
                <a:lnTo>
                  <a:pt x="2891160" y="0"/>
                </a:lnTo>
                <a:lnTo>
                  <a:pt x="2891160" y="3197914"/>
                </a:lnTo>
                <a:lnTo>
                  <a:pt x="0" y="31979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5191736" y="4144635"/>
            <a:ext cx="1808529" cy="2033399"/>
          </a:xfrm>
          <a:custGeom>
            <a:avLst/>
            <a:gdLst/>
            <a:ahLst/>
            <a:cxnLst/>
            <a:rect l="l" t="t" r="r" b="b"/>
            <a:pathLst>
              <a:path w="2712794" h="3050099">
                <a:moveTo>
                  <a:pt x="0" y="0"/>
                </a:moveTo>
                <a:lnTo>
                  <a:pt x="2712794" y="0"/>
                </a:lnTo>
                <a:lnTo>
                  <a:pt x="2712794" y="3050100"/>
                </a:lnTo>
                <a:lnTo>
                  <a:pt x="0" y="3050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8050854" y="4087524"/>
            <a:ext cx="1810138" cy="2147621"/>
          </a:xfrm>
          <a:custGeom>
            <a:avLst/>
            <a:gdLst/>
            <a:ahLst/>
            <a:cxnLst/>
            <a:rect l="l" t="t" r="r" b="b"/>
            <a:pathLst>
              <a:path w="2715207" h="3221432">
                <a:moveTo>
                  <a:pt x="0" y="0"/>
                </a:moveTo>
                <a:lnTo>
                  <a:pt x="2715208" y="0"/>
                </a:lnTo>
                <a:lnTo>
                  <a:pt x="2715208" y="3221432"/>
                </a:lnTo>
                <a:lnTo>
                  <a:pt x="0" y="32214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1803493" y="766040"/>
            <a:ext cx="8585014" cy="586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854"/>
              </a:lnSpc>
            </a:pPr>
            <a:r>
              <a:rPr lang="en-US" sz="3467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Equipo Larumbe Danza y Stage_On</a:t>
            </a:r>
          </a:p>
        </p:txBody>
      </p:sp>
      <p:sp>
        <p:nvSpPr>
          <p:cNvPr id="13" name="AutoShape 13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64CDAD4-80C0-4AB0-9DEE-0DBEABA7F4AE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31B2A4A3-62ED-4912-B6E6-B0BED2A87FAE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E4632AFA-C4D0-4E26-A625-100805E0307D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7" name="Picture 4" descr="Home - Fundación SGAE">
            <a:extLst>
              <a:ext uri="{FF2B5EF4-FFF2-40B4-BE49-F238E27FC236}">
                <a16:creationId xmlns:a16="http://schemas.microsoft.com/office/drawing/2014/main" id="{91B6DB98-708D-412C-AFEC-D6AC960DD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94400" y="444500"/>
            <a:ext cx="6197600" cy="6413500"/>
            <a:chOff x="0" y="0"/>
            <a:chExt cx="957635" cy="9909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7635" cy="990995"/>
            </a:xfrm>
            <a:custGeom>
              <a:avLst/>
              <a:gdLst/>
              <a:ahLst/>
              <a:cxnLst/>
              <a:rect l="l" t="t" r="r" b="b"/>
              <a:pathLst>
                <a:path w="957635" h="990995">
                  <a:moveTo>
                    <a:pt x="0" y="0"/>
                  </a:moveTo>
                  <a:lnTo>
                    <a:pt x="957635" y="0"/>
                  </a:lnTo>
                  <a:lnTo>
                    <a:pt x="957635" y="990995"/>
                  </a:lnTo>
                  <a:lnTo>
                    <a:pt x="0" y="990995"/>
                  </a:lnTo>
                  <a:close/>
                </a:path>
              </a:pathLst>
            </a:custGeom>
            <a:blipFill>
              <a:blip r:embed="rId2"/>
              <a:stretch>
                <a:fillRect t="-69" b="-6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44500" y="482600"/>
            <a:ext cx="5549900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30 </a:t>
            </a:r>
            <a:r>
              <a:rPr lang="es-E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aniversario</a:t>
            </a: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de  </a:t>
            </a:r>
            <a:r>
              <a:rPr lang="en-US" sz="4800" b="1" dirty="0">
                <a:solidFill>
                  <a:srgbClr val="DCA92D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Larumbe Danza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444500" y="2741381"/>
            <a:ext cx="4591050" cy="2748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706"/>
              </a:lnSpc>
            </a:pP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Celebramos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con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mucho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entusiasmo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tres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décadas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de danza, de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manera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continua,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compartiendo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momentos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inolvidables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que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han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marcado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nuestras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vidas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. En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este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30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aniversario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, Larumbe Danza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emprende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un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viaje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que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nació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en la danza y ha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ido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creciendo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gracias a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todas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las personas que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creyeron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en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nuestra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visión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artística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 a lo largo de los </a:t>
            </a:r>
            <a:r>
              <a:rPr lang="es-E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años</a:t>
            </a:r>
            <a:r>
              <a:rPr lang="en-US" sz="1933" dirty="0">
                <a:solidFill>
                  <a:srgbClr val="DCA92D"/>
                </a:solidFill>
                <a:latin typeface="Georgia Pro Condensed Light"/>
                <a:ea typeface="TT Interphases"/>
                <a:cs typeface="TT Interphases"/>
                <a:sym typeface="TT Interphases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1" name="Picture 4" descr="Home - Fundación SGAE">
            <a:extLst>
              <a:ext uri="{FF2B5EF4-FFF2-40B4-BE49-F238E27FC236}">
                <a16:creationId xmlns:a16="http://schemas.microsoft.com/office/drawing/2014/main" id="{5F8E1651-7EFB-406C-A8C6-A1647FB5C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56450" y="5582891"/>
            <a:ext cx="4591050" cy="900838"/>
            <a:chOff x="0" y="12700"/>
            <a:chExt cx="9182100" cy="1801678"/>
          </a:xfrm>
        </p:grpSpPr>
        <p:sp>
          <p:nvSpPr>
            <p:cNvPr id="3" name="TextBox 3"/>
            <p:cNvSpPr txBox="1"/>
            <p:nvPr/>
          </p:nvSpPr>
          <p:spPr>
            <a:xfrm>
              <a:off x="0" y="321916"/>
              <a:ext cx="9182100" cy="14924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 defTabSz="609630">
                <a:lnSpc>
                  <a:spcPts val="1960"/>
                </a:lnSpc>
                <a:spcBef>
                  <a:spcPct val="0"/>
                </a:spcBef>
              </a:pPr>
              <a:r>
                <a:rPr lang="es-ES" sz="1400" dirty="0">
                  <a:solidFill>
                    <a:srgbClr val="DCDCDC"/>
                  </a:solidFill>
                  <a:latin typeface="Georgia Pro Condensed Light"/>
                  <a:ea typeface="TT Interphases"/>
                  <a:cs typeface="TT Interphases"/>
                  <a:sym typeface="TT Interphases"/>
                </a:rPr>
                <a:t>L</a:t>
              </a:r>
              <a:r>
                <a:rPr lang="es-ES" sz="1400" b="1" dirty="0">
                  <a:solidFill>
                    <a:srgbClr val="DCDCDC"/>
                  </a:solidFill>
                  <a:latin typeface="Georgia Pro Condensed Light"/>
                  <a:ea typeface="TT Interphases Bold"/>
                  <a:cs typeface="TT Interphases Bold"/>
                  <a:sym typeface="TT Interphases Bold"/>
                </a:rPr>
                <a:t>arumbe Danza</a:t>
              </a:r>
              <a:r>
                <a:rPr lang="es-ES" sz="1400" dirty="0">
                  <a:solidFill>
                    <a:srgbClr val="DCDCDC"/>
                  </a:solidFill>
                  <a:latin typeface="Georgia Pro Condensed Light"/>
                  <a:ea typeface="TT Interphases"/>
                  <a:cs typeface="TT Interphases"/>
                  <a:sym typeface="TT Interphases"/>
                </a:rPr>
                <a:t> ha impactado a más de </a:t>
              </a:r>
              <a:r>
                <a:rPr lang="es-ES" sz="1400" b="1" dirty="0">
                  <a:solidFill>
                    <a:srgbClr val="DCDCDC"/>
                  </a:solidFill>
                  <a:latin typeface="Georgia Pro Condensed Light"/>
                  <a:ea typeface="TT Interphases Bold"/>
                  <a:cs typeface="TT Interphases Bold"/>
                  <a:sym typeface="TT Interphases Bold"/>
                </a:rPr>
                <a:t>30,000 espectadores</a:t>
              </a:r>
              <a:r>
                <a:rPr lang="es-ES" sz="1400" dirty="0">
                  <a:solidFill>
                    <a:srgbClr val="DCDCDC"/>
                  </a:solidFill>
                  <a:latin typeface="Georgia Pro Condensed Light"/>
                  <a:ea typeface="TT Interphases"/>
                  <a:cs typeface="TT Interphases"/>
                  <a:sym typeface="TT Interphases"/>
                </a:rPr>
                <a:t> en sus representaciones, reafirmando su compromiso con la excelencia en el arte de la danza.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12700"/>
              <a:ext cx="9182100" cy="0"/>
            </a:xfrm>
            <a:prstGeom prst="line">
              <a:avLst/>
            </a:prstGeom>
            <a:ln w="25400" cap="flat">
              <a:solidFill>
                <a:srgbClr val="DCA92D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4529587" y="954903"/>
            <a:ext cx="776376" cy="776376"/>
          </a:xfrm>
          <a:custGeom>
            <a:avLst/>
            <a:gdLst/>
            <a:ahLst/>
            <a:cxnLst/>
            <a:rect l="l" t="t" r="r" b="b"/>
            <a:pathLst>
              <a:path w="1164564" h="1164564">
                <a:moveTo>
                  <a:pt x="0" y="0"/>
                </a:moveTo>
                <a:lnTo>
                  <a:pt x="1164564" y="0"/>
                </a:lnTo>
                <a:lnTo>
                  <a:pt x="1164564" y="1164564"/>
                </a:lnTo>
                <a:lnTo>
                  <a:pt x="0" y="11645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2337233" y="1838308"/>
            <a:ext cx="4166979" cy="4522697"/>
          </a:xfrm>
          <a:custGeom>
            <a:avLst/>
            <a:gdLst/>
            <a:ahLst/>
            <a:cxnLst/>
            <a:rect l="l" t="t" r="r" b="b"/>
            <a:pathLst>
              <a:path w="6250469" h="6784045">
                <a:moveTo>
                  <a:pt x="0" y="0"/>
                </a:moveTo>
                <a:lnTo>
                  <a:pt x="6250469" y="0"/>
                </a:lnTo>
                <a:lnTo>
                  <a:pt x="6250469" y="6784045"/>
                </a:lnTo>
                <a:lnTo>
                  <a:pt x="0" y="67840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428326" y="42863"/>
            <a:ext cx="4489450" cy="1731420"/>
            <a:chOff x="0" y="85725"/>
            <a:chExt cx="8978900" cy="3462842"/>
          </a:xfrm>
        </p:grpSpPr>
        <p:sp>
          <p:nvSpPr>
            <p:cNvPr id="8" name="TextBox 8"/>
            <p:cNvSpPr txBox="1"/>
            <p:nvPr/>
          </p:nvSpPr>
          <p:spPr>
            <a:xfrm>
              <a:off x="0" y="85725"/>
              <a:ext cx="8978900" cy="1897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7402"/>
                </a:lnSpc>
              </a:pPr>
              <a:r>
                <a:rPr lang="en-US" sz="6730">
                  <a:solidFill>
                    <a:srgbClr val="DCA92D"/>
                  </a:solidFill>
                  <a:latin typeface="Georgia Pro Condensed Light"/>
                  <a:ea typeface="Georgia Pro Condensed Light"/>
                  <a:cs typeface="Georgia Pro Condensed Light"/>
                  <a:sym typeface="Georgia Pro Condensed Light"/>
                </a:rPr>
                <a:t>30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348" y="1730246"/>
              <a:ext cx="5758440" cy="1818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589"/>
                </a:lnSpc>
                <a:spcBef>
                  <a:spcPct val="0"/>
                </a:spcBef>
              </a:pPr>
              <a:r>
                <a:rPr lang="es-ES" sz="2991" b="1" dirty="0">
                  <a:solidFill>
                    <a:srgbClr val="DCDCDC"/>
                  </a:solidFill>
                  <a:latin typeface="Georgia Pro Condensed Bold"/>
                  <a:ea typeface="Georgia Pro Condensed Bold"/>
                  <a:cs typeface="Georgia Pro Condensed Bold"/>
                  <a:sym typeface="Georgia Pro Condensed Bold"/>
                </a:rPr>
                <a:t>Años de Legado Artístico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795259" y="1508172"/>
            <a:ext cx="4952241" cy="3920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183"/>
              </a:lnSpc>
              <a:spcBef>
                <a:spcPct val="0"/>
              </a:spcBef>
            </a:pPr>
            <a:r>
              <a:rPr lang="es-ES" sz="1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La coreógrafa navarra, </a:t>
            </a:r>
            <a:r>
              <a:rPr lang="es-ES" sz="1400" b="1" dirty="0" err="1">
                <a:solidFill>
                  <a:srgbClr val="DCA92D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Karmen</a:t>
            </a:r>
            <a:r>
              <a:rPr lang="es-ES" sz="1400" b="1" dirty="0">
                <a:solidFill>
                  <a:srgbClr val="DCA92D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 Larumbe</a:t>
            </a:r>
            <a:r>
              <a:rPr lang="es-ES" sz="1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, crea su compañía homónima en Bruselas en 1971. Pionera de la danza contemporánea y con una prolífica trayectoria artística que comienza en su país de adopción, Argentina, continúa y se afinca en Bélgica y termina en España.</a:t>
            </a:r>
          </a:p>
          <a:p>
            <a:pPr algn="just" defTabSz="609630">
              <a:lnSpc>
                <a:spcPts val="2183"/>
              </a:lnSpc>
              <a:spcBef>
                <a:spcPct val="0"/>
              </a:spcBef>
            </a:pPr>
            <a:r>
              <a:rPr lang="es-ES" sz="1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En 1996 asume el legado artístico estilístico y la dirección de la compañía, su hijo, Juan de Torres junto con Daniela Merlo, quienes fundan la compañía Larumbe Danza.</a:t>
            </a:r>
          </a:p>
          <a:p>
            <a:pPr algn="just" defTabSz="609630">
              <a:lnSpc>
                <a:spcPts val="2183"/>
              </a:lnSpc>
              <a:spcBef>
                <a:spcPct val="0"/>
              </a:spcBef>
            </a:pPr>
            <a:r>
              <a:rPr lang="es-ES" sz="1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Con este nuevo impulso y bajo la concepción de un trabajo integrador de varias disciplinas artísticas, la compañía inicia un nuevo ciclo de creatividad coreográfica, hoy ya sólido merced a sus múltiples apariciones públicas.</a:t>
            </a:r>
          </a:p>
          <a:p>
            <a:pPr algn="just" defTabSz="609630">
              <a:lnSpc>
                <a:spcPts val="2183"/>
              </a:lnSpc>
              <a:spcBef>
                <a:spcPct val="0"/>
              </a:spcBef>
            </a:pPr>
            <a:r>
              <a:rPr lang="es-ES" sz="1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Larumbe danza cuenta con varias producciones desde su inicio.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561615A-719F-45C9-90C3-D218011A645F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7F17D56-32B5-40A9-98D4-16E4202F3FEA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78240DC0-8069-4867-82F2-058C4913268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9" name="Picture 4" descr="Home - Fundación SGAE">
            <a:extLst>
              <a:ext uri="{FF2B5EF4-FFF2-40B4-BE49-F238E27FC236}">
                <a16:creationId xmlns:a16="http://schemas.microsoft.com/office/drawing/2014/main" id="{3F544623-B788-49C0-9B46-89671E3B0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37568" y="1160464"/>
            <a:ext cx="11668478" cy="4551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2127"/>
              </a:lnSpc>
              <a:spcBef>
                <a:spcPct val="0"/>
              </a:spcBef>
            </a:pPr>
            <a:r>
              <a:rPr lang="es-ES" sz="1200" b="1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Bold"/>
                <a:cs typeface="Georgia Pro Condensed Bold"/>
                <a:sym typeface="Georgia Pro Condensed Bold"/>
              </a:rPr>
              <a:t>Larumbe Danza, o Compañía LD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, Es una de las más prolíficas compañías de danza contemporánea establecidas en España. Sus almas y motores, Juan de Torres y Daniela Merlo están al mando desde el 1996 habiéndola heredado de la coreógrafa navarra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Karmen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Larumbe, por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Io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que esta peculiar compañía cumple en el año 2019, 50 años de historia. Desde entonces su producción se acerca at centenar de obras estrenadas, dirigidas a públicos muy diversos, incluyendo colaboraciones y coproducciones con compañías y artistas de todo el mundo, recorriendo todos los festivales nacionales, así como algunos de los más importantes a nivel internacional, alrededor de 4 continentes y 32 países.</a:t>
            </a: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endParaRPr lang="es-ES" sz="1200" dirty="0">
              <a:solidFill>
                <a:srgbClr val="DCDCDC"/>
              </a:solidFill>
              <a:latin typeface="Georgia Pro Condensed Light" panose="020B0604020202020204" charset="0"/>
              <a:ea typeface="Georgia Pro Condensed Light"/>
              <a:cs typeface="Georgia Pro Condensed Light"/>
              <a:sym typeface="Georgia Pro Condensed Light"/>
            </a:endParaRP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Nuestra peculiaridad y potencia reside en la apuesta por la fusión entre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Io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tradicional y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Io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innovador, en una constante preservación de nuestras raíces al servicio de una evolución a la par de los tiempos, profundizando en la investigación sobre las nuevas tecnologías. Pioneros en la aplicación del 3D en los espectáculos en vivo en España, hemos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Ilegado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a sobrepasar los cien mil espectadores alrededor del globo con "Ballenas Historias de Gigantes”, coproducción entre Larumbe Danza (España), Péndulo Cero (México) y SNEO Mestizaje </a:t>
            </a:r>
            <a:r>
              <a:rPr lang="es-ES" sz="1200" dirty="0" err="1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Projects</a:t>
            </a: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 (Uruguay) ganadora del Premio al Mejor Espectáculo de Danza en FETEN 2015.</a:t>
            </a: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endParaRPr lang="es-ES" sz="1200" dirty="0">
              <a:solidFill>
                <a:srgbClr val="DCDCDC"/>
              </a:solidFill>
              <a:latin typeface="Georgia Pro Condensed Light" panose="020B0604020202020204" charset="0"/>
              <a:ea typeface="Georgia Pro Condensed Light"/>
              <a:cs typeface="Georgia Pro Condensed Light"/>
              <a:sym typeface="Georgia Pro Condensed Light"/>
            </a:endParaRP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Desde el año 2001, Larumbe Danza reside en Coslada, como parte del Programa de Compañías Residentes de la Comunidad de Madrid en donde crea y diseña actividades con el objetivo de difundir y apoyar la danza contemporánea, para su integración en la sociedad, como realidad cultural pujante y como implemento participativo y educativo. Ha recibido el apoyo de la Comunidad de Madrid, el Ayuntamiento de Coslada y el Ministerio de Cultura a través del INAEM (Ministerio de Cultura), así como de diferentes entidades como AECID, AC/E, los Institutos Cervantes y las Embajadas de España en distintos países para realizar nuestras actividades.</a:t>
            </a: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endParaRPr lang="es-ES" sz="1200" dirty="0">
              <a:solidFill>
                <a:srgbClr val="DCDCDC"/>
              </a:solidFill>
              <a:latin typeface="Georgia Pro Condensed Light" panose="020B0604020202020204" charset="0"/>
              <a:ea typeface="Georgia Pro Condensed Light"/>
              <a:cs typeface="Georgia Pro Condensed Light"/>
              <a:sym typeface="Georgia Pro Condensed Light"/>
            </a:endParaRPr>
          </a:p>
          <a:p>
            <a:pPr algn="just" defTabSz="609630">
              <a:lnSpc>
                <a:spcPts val="2127"/>
              </a:lnSpc>
              <a:spcBef>
                <a:spcPct val="0"/>
              </a:spcBef>
            </a:pPr>
            <a:r>
              <a:rPr lang="es-ES" sz="1200" dirty="0">
                <a:solidFill>
                  <a:srgbClr val="DCDCDC"/>
                </a:solidFill>
                <a:latin typeface="Georgia Pro Condensed Light" panose="020B0604020202020204" charset="0"/>
                <a:ea typeface="Georgia Pro Condensed Light"/>
                <a:cs typeface="Georgia Pro Condensed Light"/>
                <a:sym typeface="Georgia Pro Condensed Light"/>
              </a:rPr>
              <a:t>Larumbe danza es considerada pionera en España en la creación de espectáculos de danza hipermedia, fusionando nuevas tecnologías, como el 3D y el mapping, con las artes del movimiento. Hasta crear Experiencias Inmersivas e Interactivas, a través de un nuevo proyecto STAGE_ON.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444500" y="482601"/>
            <a:ext cx="7467600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  <a:spcBef>
                <a:spcPct val="0"/>
              </a:spcBef>
            </a:pP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Historia y </a:t>
            </a:r>
            <a:r>
              <a:rPr lang="es-E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Evolución</a:t>
            </a:r>
          </a:p>
        </p:txBody>
      </p:sp>
      <p:sp>
        <p:nvSpPr>
          <p:cNvPr id="5" name="Freeform 5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FDE27D04-0D94-4A48-8C56-6CE74C8245A4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E4F8EC51-D7BC-4685-BD44-64E6B1CB90C1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3B54A587-FB89-4451-917C-73599728C89D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3" name="Picture 4" descr="Home - Fundación SGAE">
            <a:extLst>
              <a:ext uri="{FF2B5EF4-FFF2-40B4-BE49-F238E27FC236}">
                <a16:creationId xmlns:a16="http://schemas.microsoft.com/office/drawing/2014/main" id="{5003ACEA-F145-48F4-9C14-BD48D3251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1" y="2807480"/>
            <a:ext cx="4132295" cy="2402695"/>
            <a:chOff x="0" y="0"/>
            <a:chExt cx="623577" cy="3625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3577" cy="362575"/>
            </a:xfrm>
            <a:custGeom>
              <a:avLst/>
              <a:gdLst/>
              <a:ahLst/>
              <a:cxnLst/>
              <a:rect l="l" t="t" r="r" b="b"/>
              <a:pathLst>
                <a:path w="623577" h="362575">
                  <a:moveTo>
                    <a:pt x="0" y="0"/>
                  </a:moveTo>
                  <a:lnTo>
                    <a:pt x="623577" y="0"/>
                  </a:lnTo>
                  <a:lnTo>
                    <a:pt x="623577" y="362575"/>
                  </a:lnTo>
                  <a:lnTo>
                    <a:pt x="0" y="362575"/>
                  </a:lnTo>
                  <a:close/>
                </a:path>
              </a:pathLst>
            </a:custGeom>
            <a:blipFill>
              <a:blip r:embed="rId2"/>
              <a:stretch>
                <a:fillRect l="-450" r="-45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44500" y="482601"/>
            <a:ext cx="10344150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  <a:spcBef>
                <a:spcPct val="0"/>
              </a:spcBef>
            </a:pP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Reconocimiento </a:t>
            </a:r>
            <a:r>
              <a:rPr lang="es-E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Artístico</a:t>
            </a: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de Larumbe Danza</a:t>
            </a:r>
          </a:p>
        </p:txBody>
      </p:sp>
      <p:sp>
        <p:nvSpPr>
          <p:cNvPr id="5" name="Freeform 5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5727337" y="1425902"/>
            <a:ext cx="5778863" cy="4603284"/>
            <a:chOff x="0" y="-9525"/>
            <a:chExt cx="11557726" cy="9206568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5346700" cy="1083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4480"/>
                </a:lnSpc>
                <a:spcBef>
                  <a:spcPct val="0"/>
                </a:spcBef>
              </a:pPr>
              <a:r>
                <a:rPr lang="es-ES" sz="3733" b="1" dirty="0">
                  <a:solidFill>
                    <a:srgbClr val="DCA92D"/>
                  </a:solidFill>
                  <a:latin typeface="Georgia Pro Condensed Bold"/>
                  <a:ea typeface="Georgia Pro Condensed Bold"/>
                  <a:cs typeface="Georgia Pro Condensed Bold"/>
                  <a:sym typeface="Georgia Pro Condensed Bold"/>
                </a:rPr>
                <a:t>Éxito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360153"/>
              <a:ext cx="11557726" cy="7836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 defTabSz="609630">
                <a:lnSpc>
                  <a:spcPts val="2799"/>
                </a:lnSpc>
                <a:spcBef>
                  <a:spcPct val="0"/>
                </a:spcBef>
              </a:pPr>
              <a:r>
                <a:rPr lang="es-ES" sz="1999" dirty="0">
                  <a:solidFill>
                    <a:schemeClr val="bg1"/>
                  </a:solidFill>
                  <a:latin typeface="Georgia Pro Condensed Light" panose="020B0604020202020204"/>
                  <a:ea typeface="TT Interphases"/>
                  <a:cs typeface="TT Interphases"/>
                  <a:sym typeface="TT Interphases"/>
                </a:rPr>
                <a:t>Gracias a nuestra originalidad en las propuestas y producciones, Larumbe Danza es pionera en España en la creación de espectáculos de danza hipermedia fusionando nuevas tecnologías, como el 3 D, VR y el mapping con las artes del movimiento. Para público infantil y juvenil.</a:t>
              </a:r>
            </a:p>
            <a:p>
              <a:pPr algn="just" defTabSz="609630">
                <a:lnSpc>
                  <a:spcPts val="2799"/>
                </a:lnSpc>
                <a:spcBef>
                  <a:spcPct val="0"/>
                </a:spcBef>
              </a:pPr>
              <a:endParaRPr lang="es-ES" sz="1999" dirty="0">
                <a:solidFill>
                  <a:schemeClr val="bg1"/>
                </a:solidFill>
                <a:latin typeface="Georgia Pro Condensed Light" panose="020B0604020202020204"/>
                <a:ea typeface="TT Interphases"/>
                <a:cs typeface="TT Interphases"/>
                <a:sym typeface="TT Interphases"/>
              </a:endParaRPr>
            </a:p>
            <a:p>
              <a:pPr algn="just" defTabSz="609630">
                <a:lnSpc>
                  <a:spcPts val="2799"/>
                </a:lnSpc>
                <a:spcBef>
                  <a:spcPct val="0"/>
                </a:spcBef>
              </a:pPr>
              <a:r>
                <a:rPr lang="es-ES" sz="1999" dirty="0">
                  <a:solidFill>
                    <a:schemeClr val="bg1"/>
                  </a:solidFill>
                  <a:latin typeface="Georgia Pro Condensed Light" panose="020B0604020202020204"/>
                  <a:ea typeface="TT Interphases"/>
                  <a:cs typeface="TT Interphases"/>
                  <a:sym typeface="TT Interphases"/>
                </a:rPr>
                <a:t>Fruto de ello ha sido el reconocimiento, entre otros,  con el premio FETEN en 2015 al mejor espectáculo de danza con la obra “BALLENAS, HISTORIAS DE GIGANTES”.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5EAF6012-1CBC-4374-B110-D003DD19DDC9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32AD397B-4BAF-44C0-B95A-036E96232BB7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F25757BE-FE85-4284-A165-B6EE8FD00387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6" name="Picture 4" descr="Home - Fundación SGAE">
            <a:extLst>
              <a:ext uri="{FF2B5EF4-FFF2-40B4-BE49-F238E27FC236}">
                <a16:creationId xmlns:a16="http://schemas.microsoft.com/office/drawing/2014/main" id="{ED89252F-8564-4EE7-BA74-268B9D9B8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70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879557" y="1961000"/>
            <a:ext cx="816813" cy="816813"/>
          </a:xfrm>
          <a:custGeom>
            <a:avLst/>
            <a:gdLst/>
            <a:ahLst/>
            <a:cxnLst/>
            <a:rect l="l" t="t" r="r" b="b"/>
            <a:pathLst>
              <a:path w="1225219" h="1225219">
                <a:moveTo>
                  <a:pt x="0" y="0"/>
                </a:moveTo>
                <a:lnTo>
                  <a:pt x="1225219" y="0"/>
                </a:lnTo>
                <a:lnTo>
                  <a:pt x="1225219" y="1225219"/>
                </a:lnTo>
                <a:lnTo>
                  <a:pt x="0" y="12252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AutoShape 8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4003234" y="2909002"/>
            <a:ext cx="4569459" cy="1814456"/>
          </a:xfrm>
          <a:custGeom>
            <a:avLst/>
            <a:gdLst/>
            <a:ahLst/>
            <a:cxnLst/>
            <a:rect l="l" t="t" r="r" b="b"/>
            <a:pathLst>
              <a:path w="6854189" h="2721684">
                <a:moveTo>
                  <a:pt x="0" y="0"/>
                </a:moveTo>
                <a:lnTo>
                  <a:pt x="6854189" y="0"/>
                </a:lnTo>
                <a:lnTo>
                  <a:pt x="6854189" y="2721684"/>
                </a:lnTo>
                <a:lnTo>
                  <a:pt x="0" y="27216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>
            <a:hlinkClick r:id="rId6" tooltip="https://vimeo.com/1059497337"/>
          </p:cNvPr>
          <p:cNvSpPr/>
          <p:nvPr/>
        </p:nvSpPr>
        <p:spPr>
          <a:xfrm>
            <a:off x="8737932" y="1451321"/>
            <a:ext cx="2844330" cy="4720879"/>
          </a:xfrm>
          <a:custGeom>
            <a:avLst/>
            <a:gdLst/>
            <a:ahLst/>
            <a:cxnLst/>
            <a:rect l="l" t="t" r="r" b="b"/>
            <a:pathLst>
              <a:path w="4266495" h="7081319">
                <a:moveTo>
                  <a:pt x="0" y="0"/>
                </a:moveTo>
                <a:lnTo>
                  <a:pt x="4266495" y="0"/>
                </a:lnTo>
                <a:lnTo>
                  <a:pt x="4266495" y="7081319"/>
                </a:lnTo>
                <a:lnTo>
                  <a:pt x="0" y="70813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TextBox 11"/>
          <p:cNvSpPr txBox="1"/>
          <p:nvPr/>
        </p:nvSpPr>
        <p:spPr>
          <a:xfrm>
            <a:off x="558211" y="1370685"/>
            <a:ext cx="3620089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1613"/>
              </a:lnSpc>
              <a:spcBef>
                <a:spcPct val="0"/>
              </a:spcBef>
            </a:pP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Hemos creado, </a:t>
            </a:r>
            <a:r>
              <a:rPr lang="es-ES" sz="1400" b="1" dirty="0" err="1">
                <a:solidFill>
                  <a:srgbClr val="DCDCDC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Stage_ON</a:t>
            </a:r>
            <a:r>
              <a:rPr lang="es-ES" sz="1400" b="1" dirty="0">
                <a:solidFill>
                  <a:srgbClr val="DCDCDC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 The Road</a:t>
            </a: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es un espacio innovador de mediación y encuentro entre la danza y los entornos virtuales. A través de esta instalación interactiva, el espectador vivirá en un mismo espacio continuo la experiencia de la danza en vivo, la </a:t>
            </a:r>
            <a:r>
              <a:rPr lang="es-ES" sz="1400" dirty="0" err="1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videocreación</a:t>
            </a: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y los contenidos inmersivos de Danza RV mediante gafas Meta </a:t>
            </a:r>
            <a:r>
              <a:rPr lang="es-ES" sz="1400" dirty="0" err="1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Quest</a:t>
            </a: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. Este innovador proyecto tiene como objetivo acercar </a:t>
            </a:r>
            <a:r>
              <a:rPr lang="es-ES" sz="12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las</a:t>
            </a: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 artes vivas al público a pie de calle, en especial a las nuevas generaciones, a través del uso de tecnologías como la realidad virtual (VR), la realidad mixta (MR) y la realidad aumentada (AR).</a:t>
            </a:r>
          </a:p>
          <a:p>
            <a:pPr algn="just" defTabSz="609630">
              <a:lnSpc>
                <a:spcPts val="1613"/>
              </a:lnSpc>
              <a:spcBef>
                <a:spcPct val="0"/>
              </a:spcBef>
            </a:pPr>
            <a:endParaRPr lang="es-ES" sz="1400" dirty="0">
              <a:solidFill>
                <a:srgbClr val="DCDCDC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  <a:p>
            <a:pPr algn="just" defTabSz="609630">
              <a:lnSpc>
                <a:spcPts val="1613"/>
              </a:lnSpc>
              <a:spcBef>
                <a:spcPct val="0"/>
              </a:spcBef>
            </a:pP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La instalación consiste en un espacio físico itinerante que dispone de paneles y pantallas con un diseño flexible que permite su adaptabilidad a infinidad de espacios. A través de las últimas gafas Meta Quest, los usuarios podrán acceder a nuestra plataforma y disfrutar de gran variedad de experiencias inmersivas de Danza VR.</a:t>
            </a:r>
          </a:p>
          <a:p>
            <a:pPr algn="just" defTabSz="609630">
              <a:lnSpc>
                <a:spcPts val="1613"/>
              </a:lnSpc>
              <a:spcBef>
                <a:spcPct val="0"/>
              </a:spcBef>
            </a:pPr>
            <a:r>
              <a:rPr lang="es-ES" sz="1400" dirty="0">
                <a:solidFill>
                  <a:srgbClr val="DCDCDC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El espacio contiene dos áreas diferenciadas para que los usuarios puedan acceder a diferentes contenidos y experiencias.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4500" y="482601"/>
            <a:ext cx="7467600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Proyectos y Visión Futura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F11A9D19-62ED-4FD1-B6B6-F26EFEEE971E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E3BC7C35-71AA-499F-A44E-F7E582F709E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822918FB-E7DC-4D2C-B0FA-D8EB35174F38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6" name="Picture 4" descr="Home - Fundación SGAE">
            <a:extLst>
              <a:ext uri="{FF2B5EF4-FFF2-40B4-BE49-F238E27FC236}">
                <a16:creationId xmlns:a16="http://schemas.microsoft.com/office/drawing/2014/main" id="{74997489-82FA-4C98-80F7-7BF42CF45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1961987" y="1515751"/>
            <a:ext cx="2673350" cy="595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480"/>
              </a:lnSpc>
              <a:spcBef>
                <a:spcPct val="0"/>
              </a:spcBef>
            </a:pPr>
            <a:r>
              <a:rPr lang="es-ES" sz="4800" b="1" dirty="0">
                <a:solidFill>
                  <a:srgbClr val="DCA92D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LD2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61987" y="2117329"/>
            <a:ext cx="9929754" cy="3907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2799"/>
              </a:lnSpc>
              <a:spcBef>
                <a:spcPct val="0"/>
              </a:spcBef>
            </a:pPr>
            <a:r>
              <a:rPr lang="es-ES" sz="1400" dirty="0">
                <a:solidFill>
                  <a:schemeClr val="bg1"/>
                </a:solidFill>
                <a:latin typeface="Georgia Pro Condensed Light" panose="020B0604020202020204"/>
                <a:ea typeface="TT Interphases"/>
                <a:cs typeface="TT Interphases"/>
                <a:sym typeface="TT Interphases"/>
              </a:rPr>
              <a:t>El proyecto LD2 Compañía Joven de Coslada nace del resultado del plan de formación que los Talleres Larumbe han llevado a cabo durante la última década en Coslada y que ha supuesto en una de sus vertientes el acompañamiento del alumnado desde su infancia hasta la adolescencia o la edad de joven adulto.  Algunos de ellos con dotes e inquietudes que superan la categoría de simple entretenimiento.</a:t>
            </a:r>
          </a:p>
          <a:p>
            <a:pPr algn="just" defTabSz="609630">
              <a:lnSpc>
                <a:spcPts val="2799"/>
              </a:lnSpc>
              <a:spcBef>
                <a:spcPct val="0"/>
              </a:spcBef>
            </a:pPr>
            <a:r>
              <a:rPr lang="es-ES" sz="1400" dirty="0">
                <a:solidFill>
                  <a:schemeClr val="bg1"/>
                </a:solidFill>
                <a:latin typeface="Georgia Pro Condensed Light" panose="020B0604020202020204"/>
                <a:ea typeface="TT Interphases"/>
                <a:cs typeface="TT Interphases"/>
                <a:sym typeface="TT Interphases"/>
              </a:rPr>
              <a:t>LD2 se basa en la formación para dar el salto profesional, la asimilación de diferentes experiencias en las artes escénicas, para el afianzamiento de oportunidades laborales futuras.</a:t>
            </a:r>
          </a:p>
          <a:p>
            <a:pPr algn="just" defTabSz="609630">
              <a:lnSpc>
                <a:spcPts val="2799"/>
              </a:lnSpc>
              <a:spcBef>
                <a:spcPct val="0"/>
              </a:spcBef>
            </a:pPr>
            <a:r>
              <a:rPr lang="es-ES" sz="1400" dirty="0">
                <a:solidFill>
                  <a:schemeClr val="bg1"/>
                </a:solidFill>
                <a:latin typeface="Georgia Pro Condensed Light" panose="020B0604020202020204"/>
                <a:ea typeface="TT Interphases"/>
                <a:cs typeface="TT Interphases"/>
                <a:sym typeface="TT Interphases"/>
              </a:rPr>
              <a:t>La propuesta reconoce e incluye la diversidad de lenguajes que enriquecen y propician la evolución creativa de la danza. Permitirá formar a intérpretes y creadores gracias al aprendizaje de las diferentes técnicas y estilos de danza. En relación a las artes escénicas, hay aspectos pedagógicos y técnicos que los integrantes de LD2 podrán apreciar de la mano de profesionales especializados con diferentes vertientes, como historia de la música, iluminación, escenografía, regiduría, etc. Y de esta manera poder identificar, cuál es la dirección profesional más adecuada para su perfil.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9BEDC94-A6AD-4A25-8F71-0DD24FC4EE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41"/>
          <a:stretch/>
        </p:blipFill>
        <p:spPr>
          <a:xfrm>
            <a:off x="345137" y="2549126"/>
            <a:ext cx="1470709" cy="1759748"/>
          </a:xfrm>
          <a:prstGeom prst="rect">
            <a:avLst/>
          </a:prstGeom>
        </p:spPr>
      </p:pic>
      <p:sp>
        <p:nvSpPr>
          <p:cNvPr id="17" name="TextBox 12">
            <a:extLst>
              <a:ext uri="{FF2B5EF4-FFF2-40B4-BE49-F238E27FC236}">
                <a16:creationId xmlns:a16="http://schemas.microsoft.com/office/drawing/2014/main" id="{85FD7D35-6F66-48EA-8AB4-AE47DBF40E49}"/>
              </a:ext>
            </a:extLst>
          </p:cNvPr>
          <p:cNvSpPr txBox="1"/>
          <p:nvPr/>
        </p:nvSpPr>
        <p:spPr>
          <a:xfrm>
            <a:off x="444499" y="663225"/>
            <a:ext cx="9297811" cy="679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  <a:spcBef>
                <a:spcPct val="0"/>
              </a:spcBef>
            </a:pPr>
            <a:r>
              <a:rPr lang="en-US" sz="48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Compañía Joven de Coslada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97496645-C7C6-4A4B-94B1-8CB53CB5E965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79634B4F-DDF5-490E-BD25-F54F7BE0204B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9AB4BD62-2EF2-4861-AB20-379F1EB5DB5B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8" name="Picture 4" descr="Home - Fundación SGAE">
            <a:extLst>
              <a:ext uri="{FF2B5EF4-FFF2-40B4-BE49-F238E27FC236}">
                <a16:creationId xmlns:a16="http://schemas.microsoft.com/office/drawing/2014/main" id="{B9B6AD1E-2A42-4E8F-AF1D-59B19E7F6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94400" y="0"/>
            <a:ext cx="6197600" cy="6858000"/>
            <a:chOff x="0" y="0"/>
            <a:chExt cx="957635" cy="10596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7635" cy="1059678"/>
            </a:xfrm>
            <a:custGeom>
              <a:avLst/>
              <a:gdLst/>
              <a:ahLst/>
              <a:cxnLst/>
              <a:rect l="l" t="t" r="r" b="b"/>
              <a:pathLst>
                <a:path w="957635" h="1059678">
                  <a:moveTo>
                    <a:pt x="0" y="0"/>
                  </a:moveTo>
                  <a:lnTo>
                    <a:pt x="957635" y="0"/>
                  </a:lnTo>
                  <a:lnTo>
                    <a:pt x="957635" y="1059678"/>
                  </a:lnTo>
                  <a:lnTo>
                    <a:pt x="0" y="1059678"/>
                  </a:lnTo>
                  <a:close/>
                </a:path>
              </a:pathLst>
            </a:custGeom>
            <a:blipFill>
              <a:blip r:embed="rId2"/>
              <a:stretch>
                <a:fillRect l="-32916" r="-3291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1351" y="1752120"/>
            <a:ext cx="5994400" cy="2599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27"/>
              </a:lnSpc>
            </a:pPr>
            <a:r>
              <a:rPr lang="en-US" sz="3734" b="1" dirty="0">
                <a:solidFill>
                  <a:srgbClr val="DCDCD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“</a:t>
            </a:r>
            <a:r>
              <a:rPr lang="es-ES" sz="3734" b="1" dirty="0">
                <a:solidFill>
                  <a:srgbClr val="DCDCD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Diálogos</a:t>
            </a:r>
            <a:r>
              <a:rPr lang="en-US" sz="3734" b="1" dirty="0">
                <a:solidFill>
                  <a:srgbClr val="DCDCD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y </a:t>
            </a:r>
            <a:r>
              <a:rPr lang="es-ES" sz="3734" b="1" dirty="0">
                <a:solidFill>
                  <a:srgbClr val="DCDCD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Destellos</a:t>
            </a:r>
            <a:r>
              <a:rPr lang="en-US" sz="3734" b="1" dirty="0">
                <a:solidFill>
                  <a:srgbClr val="DCDCD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”</a:t>
            </a:r>
          </a:p>
          <a:p>
            <a:pPr algn="ctr" defTabSz="609630">
              <a:lnSpc>
                <a:spcPts val="5227"/>
              </a:lnSpc>
            </a:pPr>
            <a:endParaRPr lang="en-US" sz="3734" b="1" dirty="0">
              <a:solidFill>
                <a:srgbClr val="DCDCD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 defTabSz="609630">
              <a:lnSpc>
                <a:spcPts val="5134"/>
              </a:lnSpc>
            </a:pPr>
            <a:r>
              <a:rPr lang="en-US" sz="3667" dirty="0">
                <a:solidFill>
                  <a:srgbClr val="DC9A2D"/>
                </a:solidFill>
                <a:latin typeface="Open Sans"/>
                <a:ea typeface="Open Sans"/>
                <a:cs typeface="Open Sans"/>
                <a:sym typeface="Open Sans"/>
              </a:rPr>
              <a:t>30 ANIVERSARIO </a:t>
            </a:r>
          </a:p>
          <a:p>
            <a:pPr algn="ctr" defTabSz="609630">
              <a:lnSpc>
                <a:spcPts val="5134"/>
              </a:lnSpc>
            </a:pPr>
            <a:r>
              <a:rPr lang="en-US" sz="3667" dirty="0">
                <a:solidFill>
                  <a:srgbClr val="DC9A2D"/>
                </a:solidFill>
                <a:latin typeface="Open Sans"/>
                <a:ea typeface="Open Sans"/>
                <a:cs typeface="Open Sans"/>
                <a:sym typeface="Open Sans"/>
              </a:rPr>
              <a:t>LARUMBE DANZA</a:t>
            </a:r>
          </a:p>
        </p:txBody>
      </p:sp>
      <p:sp>
        <p:nvSpPr>
          <p:cNvPr id="7" name="Freeform 7"/>
          <p:cNvSpPr/>
          <p:nvPr/>
        </p:nvSpPr>
        <p:spPr>
          <a:xfrm>
            <a:off x="1441148" y="291315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1"/>
                </a:lnTo>
                <a:lnTo>
                  <a:pt x="0" y="1127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B1388BB9-DB4E-458F-8062-176F162E917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087ACF46-3369-4F5F-9E4C-D72862606C1E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EAFE87B8-3F52-4612-BE0F-AD8E032F747B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3" name="Picture 4" descr="Home - Fundación SGAE">
            <a:extLst>
              <a:ext uri="{FF2B5EF4-FFF2-40B4-BE49-F238E27FC236}">
                <a16:creationId xmlns:a16="http://schemas.microsoft.com/office/drawing/2014/main" id="{1A2E2E3C-C196-41A7-A93E-01ECF5D8C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8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500" y="482600"/>
            <a:ext cx="9659056" cy="658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80"/>
              </a:lnSpc>
            </a:pPr>
            <a:r>
              <a:rPr lang="es-ES" sz="4400" dirty="0">
                <a:solidFill>
                  <a:srgbClr val="DCA92D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CRONOGRAMA 30 ANIVERSARIO LD</a:t>
            </a:r>
            <a:endParaRPr lang="en-US" sz="4400" dirty="0">
              <a:solidFill>
                <a:srgbClr val="DCA92D"/>
              </a:solidFill>
              <a:latin typeface="Georgia Pro Condensed Light"/>
              <a:ea typeface="Georgia Pro Condensed Light"/>
              <a:cs typeface="Georgia Pro Condensed Light"/>
              <a:sym typeface="Georgia Pro Condensed Light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44500" y="1262222"/>
            <a:ext cx="5225666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8572693" y="68674"/>
            <a:ext cx="3174807" cy="751654"/>
          </a:xfrm>
          <a:custGeom>
            <a:avLst/>
            <a:gdLst/>
            <a:ahLst/>
            <a:cxnLst/>
            <a:rect l="l" t="t" r="r" b="b"/>
            <a:pathLst>
              <a:path w="4762210" h="1127481">
                <a:moveTo>
                  <a:pt x="0" y="0"/>
                </a:moveTo>
                <a:lnTo>
                  <a:pt x="4762210" y="0"/>
                </a:lnTo>
                <a:lnTo>
                  <a:pt x="4762210" y="1127480"/>
                </a:lnTo>
                <a:lnTo>
                  <a:pt x="0" y="1127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>
            <a:off x="5900567" y="1262222"/>
            <a:ext cx="5818104" cy="0"/>
          </a:xfrm>
          <a:prstGeom prst="line">
            <a:avLst/>
          </a:prstGeom>
          <a:ln w="25400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 flipV="1">
            <a:off x="444500" y="6336767"/>
            <a:ext cx="3835400" cy="0"/>
          </a:xfrm>
          <a:prstGeom prst="line">
            <a:avLst/>
          </a:prstGeom>
          <a:ln w="952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TextBox 4">
            <a:extLst>
              <a:ext uri="{FF2B5EF4-FFF2-40B4-BE49-F238E27FC236}">
                <a16:creationId xmlns:a16="http://schemas.microsoft.com/office/drawing/2014/main" id="{5AA94094-FCD6-4148-8321-EE1260C5A5A2}"/>
              </a:ext>
            </a:extLst>
          </p:cNvPr>
          <p:cNvSpPr txBox="1"/>
          <p:nvPr/>
        </p:nvSpPr>
        <p:spPr>
          <a:xfrm>
            <a:off x="388706" y="2920464"/>
            <a:ext cx="5279692" cy="30542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1139" lvl="1" defTabSz="609630">
              <a:lnSpc>
                <a:spcPts val="1960"/>
              </a:lnSpc>
            </a:pPr>
            <a:r>
              <a:rPr lang="es-ES" b="1" dirty="0">
                <a:solidFill>
                  <a:schemeClr val="bg1"/>
                </a:solidFill>
                <a:latin typeface="TT Interphases"/>
                <a:sym typeface="TT Interphases"/>
              </a:rPr>
              <a:t>2. 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Master </a:t>
            </a:r>
            <a:r>
              <a:rPr lang="es-ES" b="1" dirty="0" err="1">
                <a:solidFill>
                  <a:srgbClr val="DCA92D"/>
                </a:solidFill>
                <a:latin typeface="TT Interphases"/>
                <a:sym typeface="TT Interphases"/>
              </a:rPr>
              <a:t>Class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 </a:t>
            </a:r>
          </a:p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Impartida: : por Jorge Alcolea, (Director de la Compañía Nacional de Ecuador)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Fecha: 30 de septiembre 2026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Horario: por la mañana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Master </a:t>
            </a:r>
            <a:r>
              <a:rPr lang="es-ES" sz="1200" dirty="0" err="1">
                <a:solidFill>
                  <a:srgbClr val="DCDCDC"/>
                </a:solidFill>
                <a:latin typeface="TT Interphases"/>
                <a:sym typeface="TT Interphases"/>
              </a:rPr>
              <a:t>Class</a:t>
            </a: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 en la Sede del Conservatorio Superior de Danza María de Ávila.</a:t>
            </a:r>
          </a:p>
          <a:p>
            <a:pPr marL="151139" lvl="1" defTabSz="609630">
              <a:lnSpc>
                <a:spcPts val="1960"/>
              </a:lnSpc>
            </a:pPr>
            <a:endParaRPr lang="es-ES" sz="12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________________________________________________________________</a:t>
            </a:r>
          </a:p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Impartida: por Jorge Alcolea, (Director de la Compañía Nacional de Ecuador)</a:t>
            </a:r>
          </a:p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Fecha: 30 de septiembre 2026</a:t>
            </a:r>
          </a:p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Horario: 19:30</a:t>
            </a:r>
          </a:p>
          <a:p>
            <a:pPr marL="151139" lvl="1" algn="just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C. C. Antonio López (Av. de los Príncipes de España, 4, Sala de Danza de la 1ª Planta, 28823 Coslada, Madrid</a:t>
            </a:r>
            <a:endParaRPr lang="es-ES" sz="12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7221AF56-9683-4B20-8D27-734068BDB032}"/>
              </a:ext>
            </a:extLst>
          </p:cNvPr>
          <p:cNvSpPr/>
          <p:nvPr/>
        </p:nvSpPr>
        <p:spPr>
          <a:xfrm>
            <a:off x="791200" y="6361004"/>
            <a:ext cx="436102" cy="425766"/>
          </a:xfrm>
          <a:custGeom>
            <a:avLst/>
            <a:gdLst/>
            <a:ahLst/>
            <a:cxnLst/>
            <a:rect l="l" t="t" r="r" b="b"/>
            <a:pathLst>
              <a:path w="654153" h="638649">
                <a:moveTo>
                  <a:pt x="0" y="0"/>
                </a:moveTo>
                <a:lnTo>
                  <a:pt x="654153" y="0"/>
                </a:lnTo>
                <a:lnTo>
                  <a:pt x="654153" y="638649"/>
                </a:lnTo>
                <a:lnTo>
                  <a:pt x="0" y="638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EA6A8FEA-97BC-4F16-B296-6D42215A33D9}"/>
              </a:ext>
            </a:extLst>
          </p:cNvPr>
          <p:cNvSpPr/>
          <p:nvPr/>
        </p:nvSpPr>
        <p:spPr>
          <a:xfrm>
            <a:off x="1339387" y="6425030"/>
            <a:ext cx="1689165" cy="297715"/>
          </a:xfrm>
          <a:custGeom>
            <a:avLst/>
            <a:gdLst/>
            <a:ahLst/>
            <a:cxnLst/>
            <a:rect l="l" t="t" r="r" b="b"/>
            <a:pathLst>
              <a:path w="2533747" h="446573">
                <a:moveTo>
                  <a:pt x="0" y="0"/>
                </a:moveTo>
                <a:lnTo>
                  <a:pt x="2533747" y="0"/>
                </a:lnTo>
                <a:lnTo>
                  <a:pt x="2533747" y="446573"/>
                </a:lnTo>
                <a:lnTo>
                  <a:pt x="0" y="4465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C169621F-8F65-44A7-8567-16C0DE8ACB65}"/>
              </a:ext>
            </a:extLst>
          </p:cNvPr>
          <p:cNvSpPr/>
          <p:nvPr/>
        </p:nvSpPr>
        <p:spPr>
          <a:xfrm>
            <a:off x="397568" y="6339943"/>
            <a:ext cx="328359" cy="467889"/>
          </a:xfrm>
          <a:custGeom>
            <a:avLst/>
            <a:gdLst/>
            <a:ahLst/>
            <a:cxnLst/>
            <a:rect l="l" t="t" r="r" b="b"/>
            <a:pathLst>
              <a:path w="492538" h="701833">
                <a:moveTo>
                  <a:pt x="0" y="0"/>
                </a:moveTo>
                <a:lnTo>
                  <a:pt x="492538" y="0"/>
                </a:lnTo>
                <a:lnTo>
                  <a:pt x="492538" y="701833"/>
                </a:lnTo>
                <a:lnTo>
                  <a:pt x="0" y="7018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" name="Picture 4" descr="Home - Fundación SGAE">
            <a:extLst>
              <a:ext uri="{FF2B5EF4-FFF2-40B4-BE49-F238E27FC236}">
                <a16:creationId xmlns:a16="http://schemas.microsoft.com/office/drawing/2014/main" id="{0FD0DFB6-7AA5-450E-BA19-17520086F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941" y="6470186"/>
            <a:ext cx="1248904" cy="22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4">
            <a:extLst>
              <a:ext uri="{FF2B5EF4-FFF2-40B4-BE49-F238E27FC236}">
                <a16:creationId xmlns:a16="http://schemas.microsoft.com/office/drawing/2014/main" id="{80768DF5-037A-40CC-959E-CA56B3ED0657}"/>
              </a:ext>
            </a:extLst>
          </p:cNvPr>
          <p:cNvSpPr txBox="1"/>
          <p:nvPr/>
        </p:nvSpPr>
        <p:spPr>
          <a:xfrm>
            <a:off x="435718" y="1341500"/>
            <a:ext cx="5225666" cy="1515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51139" lvl="1" defTabSz="609630">
              <a:lnSpc>
                <a:spcPts val="1960"/>
              </a:lnSpc>
            </a:pPr>
            <a:r>
              <a:rPr lang="es-ES" b="1" dirty="0">
                <a:solidFill>
                  <a:schemeClr val="bg1"/>
                </a:solidFill>
                <a:latin typeface="TT Interphases"/>
                <a:sym typeface="TT Interphases"/>
              </a:rPr>
              <a:t>1.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 Rueda de Prensa</a:t>
            </a:r>
            <a:endParaRPr lang="es-ES" dirty="0">
              <a:solidFill>
                <a:srgbClr val="DCA92D"/>
              </a:solidFill>
              <a:latin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endParaRPr lang="es-ES" sz="1200" dirty="0">
              <a:solidFill>
                <a:srgbClr val="DCDCDC"/>
              </a:solidFill>
              <a:latin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Fecha: 22 de Septiembre 2026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 </a:t>
            </a:r>
            <a:r>
              <a:rPr lang="es-ES" sz="1200" dirty="0">
                <a:solidFill>
                  <a:schemeClr val="bg1"/>
                </a:solidFill>
                <a:latin typeface="Georgia Pro Condensed Light"/>
                <a:ea typeface="Georgia Pro Condensed Light"/>
                <a:cs typeface="Georgia Pro Condensed Light"/>
                <a:sym typeface="Georgia Pro Condensed Light"/>
              </a:rPr>
              <a:t>Sala Manuel de Falla en el Palacio de Longoria (C/ Fernando VI, 4)</a:t>
            </a:r>
            <a:endParaRPr lang="es-ES" sz="1200" dirty="0">
              <a:solidFill>
                <a:srgbClr val="DCDCDC"/>
              </a:solidFill>
              <a:latin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Hora:    10:00 h</a:t>
            </a:r>
          </a:p>
          <a:p>
            <a:pPr marL="151139" lvl="1" defTabSz="609630">
              <a:lnSpc>
                <a:spcPts val="1960"/>
              </a:lnSpc>
            </a:pPr>
            <a:endParaRPr lang="es-ES" sz="1200" dirty="0">
              <a:solidFill>
                <a:srgbClr val="DCDCDC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CE238677-EBD1-4D7B-A0B2-DFC5ECEEBAF6}"/>
              </a:ext>
            </a:extLst>
          </p:cNvPr>
          <p:cNvSpPr txBox="1"/>
          <p:nvPr/>
        </p:nvSpPr>
        <p:spPr>
          <a:xfrm>
            <a:off x="6020380" y="1301948"/>
            <a:ext cx="5104625" cy="1255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1139" lvl="1" defTabSz="609630">
              <a:lnSpc>
                <a:spcPts val="1960"/>
              </a:lnSpc>
            </a:pPr>
            <a:r>
              <a:rPr lang="es-ES" b="1" dirty="0">
                <a:solidFill>
                  <a:schemeClr val="bg1"/>
                </a:solidFill>
                <a:latin typeface="TT Interphases"/>
                <a:sym typeface="TT Interphases"/>
              </a:rPr>
              <a:t>3. 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Encuentro de Danza con artistas de gran prestigio de la danza, para dialogar sobre: </a:t>
            </a:r>
            <a:endParaRPr lang="en-US" b="1" dirty="0">
              <a:solidFill>
                <a:srgbClr val="DCDCDC"/>
              </a:solidFill>
              <a:latin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200" b="1" dirty="0">
                <a:solidFill>
                  <a:schemeClr val="bg1"/>
                </a:solidFill>
                <a:effectLst/>
                <a:latin typeface="TT Interphases"/>
                <a:ea typeface="Times New Roman" panose="02020603050405020304" pitchFamily="18" charset="0"/>
              </a:rPr>
              <a:t>“La danza y las nuevas generaciones” 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Fecha: 30 de Septiembre 2026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 Coslada      </a:t>
            </a: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Hora:  18:00</a:t>
            </a:r>
          </a:p>
        </p:txBody>
      </p:sp>
      <p:sp>
        <p:nvSpPr>
          <p:cNvPr id="37" name="TextBox 4">
            <a:extLst>
              <a:ext uri="{FF2B5EF4-FFF2-40B4-BE49-F238E27FC236}">
                <a16:creationId xmlns:a16="http://schemas.microsoft.com/office/drawing/2014/main" id="{AD943930-4D8A-40D7-A131-67CB2A8C7BE1}"/>
              </a:ext>
            </a:extLst>
          </p:cNvPr>
          <p:cNvSpPr txBox="1"/>
          <p:nvPr/>
        </p:nvSpPr>
        <p:spPr>
          <a:xfrm>
            <a:off x="6196786" y="4343729"/>
            <a:ext cx="5521884" cy="2284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1139" lvl="1" defTabSz="609630">
              <a:lnSpc>
                <a:spcPts val="1960"/>
              </a:lnSpc>
            </a:pPr>
            <a:r>
              <a:rPr lang="es-ES" sz="2000" b="1" dirty="0">
                <a:solidFill>
                  <a:schemeClr val="bg1"/>
                </a:solidFill>
                <a:latin typeface="TT Interphases"/>
                <a:sym typeface="TT Interphases"/>
              </a:rPr>
              <a:t>5. 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Escuela Profesional de Danza de Castilla y León, Ana Laguna de Burgos </a:t>
            </a:r>
          </a:p>
          <a:p>
            <a:pPr marL="151139" lvl="1" defTabSz="609630">
              <a:lnSpc>
                <a:spcPts val="1960"/>
              </a:lnSpc>
            </a:pPr>
            <a:endParaRPr lang="es-ES" b="1" dirty="0">
              <a:solidFill>
                <a:srgbClr val="DCA92D"/>
              </a:solidFill>
              <a:latin typeface="TT Interphases"/>
              <a:sym typeface="TT Interphases"/>
            </a:endParaRPr>
          </a:p>
          <a:p>
            <a:pPr marL="151139" lvl="1" algn="ctr" defTabSz="609630">
              <a:lnSpc>
                <a:spcPts val="1960"/>
              </a:lnSpc>
            </a:pPr>
            <a:r>
              <a:rPr lang="es-ES" sz="1200" dirty="0">
                <a:solidFill>
                  <a:srgbClr val="DCA92D"/>
                </a:solidFill>
                <a:latin typeface="TT Interphases"/>
                <a:sym typeface="TT Interphases"/>
              </a:rPr>
              <a:t>Pilar </a:t>
            </a:r>
            <a:r>
              <a:rPr lang="es-ES" sz="1200" dirty="0" err="1">
                <a:solidFill>
                  <a:srgbClr val="DCA92D"/>
                </a:solidFill>
                <a:latin typeface="TT Interphases"/>
                <a:sym typeface="TT Interphases"/>
              </a:rPr>
              <a:t>Hechavarría</a:t>
            </a:r>
            <a:r>
              <a:rPr lang="es-ES" sz="1200" dirty="0">
                <a:solidFill>
                  <a:srgbClr val="DCA92D"/>
                </a:solidFill>
                <a:latin typeface="TT Interphases"/>
                <a:sym typeface="TT Interphases"/>
              </a:rPr>
              <a:t> (Directora)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Fecha: 20 de Octubre de 2026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en la Sede del Escuela Profesional de Danza de Castilla y León Ana Laguna.</a:t>
            </a:r>
          </a:p>
          <a:p>
            <a:pPr marL="322589" lvl="1" indent="-171450" defTabSz="609630">
              <a:lnSpc>
                <a:spcPts val="1960"/>
              </a:lnSpc>
              <a:buFont typeface="Wingdings" panose="05000000000000000000" pitchFamily="2" charset="2"/>
              <a:buChar char="q"/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1ª Actividad: Encuentro/coloquio </a:t>
            </a:r>
          </a:p>
          <a:p>
            <a:pPr marL="322589" lvl="1" indent="-171450" defTabSz="609630">
              <a:lnSpc>
                <a:spcPts val="1960"/>
              </a:lnSpc>
              <a:buFont typeface="Wingdings" panose="05000000000000000000" pitchFamily="2" charset="2"/>
              <a:buChar char="q"/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2ª Actividad: Clase Magistral </a:t>
            </a:r>
          </a:p>
          <a:p>
            <a:pPr marL="322589" lvl="1" indent="-171450" defTabSz="609630">
              <a:lnSpc>
                <a:spcPts val="1960"/>
              </a:lnSpc>
              <a:buFont typeface="Wingdings" panose="05000000000000000000" pitchFamily="2" charset="2"/>
              <a:buChar char="q"/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3ª Actividad: Pequeña función final de la Cía. Larumbe Danza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D05FBD39-41D7-42C1-B2B6-EF0001DC1D01}"/>
              </a:ext>
            </a:extLst>
          </p:cNvPr>
          <p:cNvSpPr txBox="1"/>
          <p:nvPr/>
        </p:nvSpPr>
        <p:spPr>
          <a:xfrm>
            <a:off x="6096000" y="2863434"/>
            <a:ext cx="5622670" cy="1002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1139" lvl="1" defTabSz="609630">
              <a:lnSpc>
                <a:spcPts val="1960"/>
              </a:lnSpc>
            </a:pPr>
            <a:r>
              <a:rPr lang="es-ES" b="1" dirty="0">
                <a:solidFill>
                  <a:schemeClr val="bg1"/>
                </a:solidFill>
                <a:latin typeface="TT Interphases"/>
                <a:sym typeface="TT Interphases"/>
              </a:rPr>
              <a:t>4. </a:t>
            </a:r>
            <a:r>
              <a:rPr lang="es-ES" b="1" dirty="0">
                <a:solidFill>
                  <a:srgbClr val="DCA92D"/>
                </a:solidFill>
                <a:latin typeface="TT Interphases"/>
                <a:sym typeface="TT Interphases"/>
              </a:rPr>
              <a:t>GALA 30 Aniversario</a:t>
            </a:r>
            <a:endParaRPr lang="es-ES" dirty="0">
              <a:solidFill>
                <a:srgbClr val="DCA92D"/>
              </a:solidFill>
              <a:latin typeface="TT Interphases"/>
              <a:sym typeface="TT Interphases"/>
            </a:endParaRP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Fecha: 2 de Octubre 2026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sym typeface="TT Interphases"/>
              </a:rPr>
              <a:t>Lugar: TEATRO MUNICIPAL DE COSLADA</a:t>
            </a:r>
          </a:p>
          <a:p>
            <a:pPr marL="151139" lvl="1" defTabSz="609630">
              <a:lnSpc>
                <a:spcPts val="1960"/>
              </a:lnSpc>
            </a:pPr>
            <a:r>
              <a:rPr lang="es-ES" sz="1200" dirty="0">
                <a:solidFill>
                  <a:srgbClr val="DCDCDC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Hora: 19:00H</a:t>
            </a:r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A8170A2A-9882-42AD-A742-9261FBB69180}"/>
              </a:ext>
            </a:extLst>
          </p:cNvPr>
          <p:cNvSpPr/>
          <p:nvPr/>
        </p:nvSpPr>
        <p:spPr>
          <a:xfrm>
            <a:off x="397568" y="2645584"/>
            <a:ext cx="5225666" cy="0"/>
          </a:xfrm>
          <a:prstGeom prst="line">
            <a:avLst/>
          </a:prstGeom>
          <a:ln w="317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6">
            <a:extLst>
              <a:ext uri="{FF2B5EF4-FFF2-40B4-BE49-F238E27FC236}">
                <a16:creationId xmlns:a16="http://schemas.microsoft.com/office/drawing/2014/main" id="{031514E0-D78C-4D35-946A-39B1F5DE76A4}"/>
              </a:ext>
            </a:extLst>
          </p:cNvPr>
          <p:cNvSpPr/>
          <p:nvPr/>
        </p:nvSpPr>
        <p:spPr>
          <a:xfrm>
            <a:off x="5959860" y="2642073"/>
            <a:ext cx="5787640" cy="0"/>
          </a:xfrm>
          <a:prstGeom prst="line">
            <a:avLst/>
          </a:prstGeom>
          <a:ln w="317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100E4AEE-96DC-42A9-8F46-3194F1C7C0B1}"/>
              </a:ext>
            </a:extLst>
          </p:cNvPr>
          <p:cNvSpPr/>
          <p:nvPr/>
        </p:nvSpPr>
        <p:spPr>
          <a:xfrm>
            <a:off x="5979740" y="4185950"/>
            <a:ext cx="5787640" cy="0"/>
          </a:xfrm>
          <a:prstGeom prst="line">
            <a:avLst/>
          </a:prstGeom>
          <a:ln w="3175" cap="flat">
            <a:solidFill>
              <a:srgbClr val="DCA92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642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2653</Words>
  <Application>Microsoft Office PowerPoint</Application>
  <PresentationFormat>Panorámica</PresentationFormat>
  <Paragraphs>262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Georgia Pro Condensed Bold</vt:lpstr>
      <vt:lpstr>Georgia Pro Condensed Light</vt:lpstr>
      <vt:lpstr>Open Sans</vt:lpstr>
      <vt:lpstr>Open Sans Bold</vt:lpstr>
      <vt:lpstr>Symbol</vt:lpstr>
      <vt:lpstr>TT Interphases</vt:lpstr>
      <vt:lpstr>TT Interphases Bold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Lenovo</cp:lastModifiedBy>
  <cp:revision>94</cp:revision>
  <dcterms:created xsi:type="dcterms:W3CDTF">2026-01-13T10:54:20Z</dcterms:created>
  <dcterms:modified xsi:type="dcterms:W3CDTF">2026-07-29T10:22:51Z</dcterms:modified>
</cp:coreProperties>
</file>